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59" r:id="rId1"/>
  </p:sldMasterIdLst>
  <p:notesMasterIdLst>
    <p:notesMasterId r:id="rId16"/>
  </p:notesMasterIdLst>
  <p:sldIdLst>
    <p:sldId id="348" r:id="rId2"/>
    <p:sldId id="349" r:id="rId3"/>
    <p:sldId id="357" r:id="rId4"/>
    <p:sldId id="358" r:id="rId5"/>
    <p:sldId id="350" r:id="rId6"/>
    <p:sldId id="351" r:id="rId7"/>
    <p:sldId id="352" r:id="rId8"/>
    <p:sldId id="353" r:id="rId9"/>
    <p:sldId id="354" r:id="rId10"/>
    <p:sldId id="355" r:id="rId11"/>
    <p:sldId id="356" r:id="rId12"/>
    <p:sldId id="359" r:id="rId13"/>
    <p:sldId id="361" r:id="rId14"/>
    <p:sldId id="360" r:id="rId15"/>
  </p:sldIdLst>
  <p:sldSz cx="9144000" cy="5143500" type="screen16x9"/>
  <p:notesSz cx="6858000" cy="9144000"/>
  <p:defaultTextStyle>
    <a:defPPr>
      <a:defRPr lang="es-CO"/>
    </a:defPPr>
    <a:lvl1pPr algn="l" rtl="0" eaLnBrk="0" fontAlgn="base" hangingPunct="0">
      <a:spcBef>
        <a:spcPct val="0"/>
      </a:spcBef>
      <a:spcAft>
        <a:spcPct val="0"/>
      </a:spcAft>
      <a:defRPr sz="1400" kern="1200">
        <a:solidFill>
          <a:srgbClr val="000000"/>
        </a:solidFill>
        <a:latin typeface="Arial" panose="020B0604020202020204" pitchFamily="34" charset="0"/>
        <a:ea typeface="+mn-ea"/>
        <a:cs typeface="Arial" panose="020B0604020202020204" pitchFamily="34" charset="0"/>
        <a:sym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400" kern="1200">
        <a:solidFill>
          <a:srgbClr val="000000"/>
        </a:solidFill>
        <a:latin typeface="Arial" panose="020B0604020202020204" pitchFamily="34" charset="0"/>
        <a:ea typeface="+mn-ea"/>
        <a:cs typeface="Arial" panose="020B0604020202020204" pitchFamily="34" charset="0"/>
        <a:sym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400" kern="1200">
        <a:solidFill>
          <a:srgbClr val="000000"/>
        </a:solidFill>
        <a:latin typeface="Arial" panose="020B0604020202020204" pitchFamily="34" charset="0"/>
        <a:ea typeface="+mn-ea"/>
        <a:cs typeface="Arial" panose="020B0604020202020204" pitchFamily="34" charset="0"/>
        <a:sym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400" kern="1200">
        <a:solidFill>
          <a:srgbClr val="000000"/>
        </a:solidFill>
        <a:latin typeface="Arial" panose="020B0604020202020204" pitchFamily="34" charset="0"/>
        <a:ea typeface="+mn-ea"/>
        <a:cs typeface="Arial" panose="020B0604020202020204" pitchFamily="34" charset="0"/>
        <a:sym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400" kern="1200">
        <a:solidFill>
          <a:srgbClr val="000000"/>
        </a:solidFill>
        <a:latin typeface="Arial" panose="020B0604020202020204" pitchFamily="34" charset="0"/>
        <a:ea typeface="+mn-ea"/>
        <a:cs typeface="Arial" panose="020B0604020202020204" pitchFamily="34" charset="0"/>
        <a:sym typeface="Arial" panose="020B0604020202020204" pitchFamily="34" charset="0"/>
      </a:defRPr>
    </a:lvl5pPr>
    <a:lvl6pPr marL="2286000" algn="l" defTabSz="914400" rtl="0" eaLnBrk="1" latinLnBrk="0" hangingPunct="1">
      <a:defRPr sz="1400" kern="1200">
        <a:solidFill>
          <a:srgbClr val="000000"/>
        </a:solidFill>
        <a:latin typeface="Arial" panose="020B0604020202020204" pitchFamily="34" charset="0"/>
        <a:ea typeface="+mn-ea"/>
        <a:cs typeface="Arial" panose="020B0604020202020204" pitchFamily="34" charset="0"/>
        <a:sym typeface="Arial" panose="020B0604020202020204" pitchFamily="34" charset="0"/>
      </a:defRPr>
    </a:lvl6pPr>
    <a:lvl7pPr marL="2743200" algn="l" defTabSz="914400" rtl="0" eaLnBrk="1" latinLnBrk="0" hangingPunct="1">
      <a:defRPr sz="1400" kern="1200">
        <a:solidFill>
          <a:srgbClr val="000000"/>
        </a:solidFill>
        <a:latin typeface="Arial" panose="020B0604020202020204" pitchFamily="34" charset="0"/>
        <a:ea typeface="+mn-ea"/>
        <a:cs typeface="Arial" panose="020B0604020202020204" pitchFamily="34" charset="0"/>
        <a:sym typeface="Arial" panose="020B0604020202020204" pitchFamily="34" charset="0"/>
      </a:defRPr>
    </a:lvl7pPr>
    <a:lvl8pPr marL="3200400" algn="l" defTabSz="914400" rtl="0" eaLnBrk="1" latinLnBrk="0" hangingPunct="1">
      <a:defRPr sz="1400" kern="1200">
        <a:solidFill>
          <a:srgbClr val="000000"/>
        </a:solidFill>
        <a:latin typeface="Arial" panose="020B0604020202020204" pitchFamily="34" charset="0"/>
        <a:ea typeface="+mn-ea"/>
        <a:cs typeface="Arial" panose="020B0604020202020204" pitchFamily="34" charset="0"/>
        <a:sym typeface="Arial" panose="020B0604020202020204" pitchFamily="34" charset="0"/>
      </a:defRPr>
    </a:lvl8pPr>
    <a:lvl9pPr marL="3657600" algn="l" defTabSz="914400" rtl="0" eaLnBrk="1" latinLnBrk="0" hangingPunct="1">
      <a:defRPr sz="1400" kern="1200">
        <a:solidFill>
          <a:srgbClr val="000000"/>
        </a:solidFill>
        <a:latin typeface="Arial" panose="020B0604020202020204" pitchFamily="34" charset="0"/>
        <a:ea typeface="+mn-ea"/>
        <a:cs typeface="Arial" panose="020B0604020202020204" pitchFamily="34" charset="0"/>
        <a:sym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162" autoAdjust="0"/>
    <p:restoredTop sz="94674"/>
  </p:normalViewPr>
  <p:slideViewPr>
    <p:cSldViewPr snapToGrid="0">
      <p:cViewPr varScale="1">
        <p:scale>
          <a:sx n="93" d="100"/>
          <a:sy n="93" d="100"/>
        </p:scale>
        <p:origin x="822" y="78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Google Shape;3;n">
            <a:extLst>
              <a:ext uri="{FF2B5EF4-FFF2-40B4-BE49-F238E27FC236}">
                <a16:creationId xmlns="" xmlns:a16="http://schemas.microsoft.com/office/drawing/2014/main" id="{E46D6E25-F4E7-EC4D-BFB1-FE916C827088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 bwMode="auto">
          <a:xfrm>
            <a:off x="381000" y="685800"/>
            <a:ext cx="6096000" cy="3429000"/>
          </a:xfrm>
          <a:custGeom>
            <a:avLst/>
            <a:gdLst>
              <a:gd name="T0" fmla="*/ 0 w 120000"/>
              <a:gd name="T1" fmla="*/ 0 h 120000"/>
              <a:gd name="T2" fmla="*/ 2147483646 w 120000"/>
              <a:gd name="T3" fmla="*/ 0 h 120000"/>
              <a:gd name="T4" fmla="*/ 2147483646 w 120000"/>
              <a:gd name="T5" fmla="*/ 2147483646 h 120000"/>
              <a:gd name="T6" fmla="*/ 0 w 120000"/>
              <a:gd name="T7" fmla="*/ 2147483646 h 120000"/>
              <a:gd name="T8" fmla="*/ 0 w 120000"/>
              <a:gd name="T9" fmla="*/ 0 h 1200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lnTo>
                  <a:pt x="0" y="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3315" name="Google Shape;4;n">
            <a:extLst>
              <a:ext uri="{FF2B5EF4-FFF2-40B4-BE49-F238E27FC236}">
                <a16:creationId xmlns="" xmlns:a16="http://schemas.microsoft.com/office/drawing/2014/main" id="{08AEE924-C7CA-F44E-B617-EC0776F3DE8A}"/>
              </a:ext>
            </a:extLst>
          </p:cNvPr>
          <p:cNvSpPr txBox="1">
            <a:spLocks noGrp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25" tIns="91425" rIns="91425" bIns="91425" numCol="1" anchor="t" anchorCtr="0" compatLnSpc="1">
            <a:prstTxWarp prst="textNoShape">
              <a:avLst/>
            </a:prstTxWarp>
          </a:bodyPr>
          <a:lstStyle/>
          <a:p>
            <a:pPr lvl="0"/>
            <a:endParaRPr lang="es-CO" altLang="es-CO"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14079041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L="457200" indent="-298450" algn="l" rtl="0" eaLnBrk="0" fontAlgn="base" hangingPunct="0">
      <a:spcBef>
        <a:spcPct val="0"/>
      </a:spcBef>
      <a:spcAft>
        <a:spcPct val="0"/>
      </a:spcAft>
      <a:buClr>
        <a:srgbClr val="000000"/>
      </a:buClr>
      <a:buFont typeface="Arial" panose="020B0604020202020204" pitchFamily="34" charset="0"/>
      <a:defRPr sz="1400">
        <a:solidFill>
          <a:srgbClr val="000000"/>
        </a:solidFill>
        <a:latin typeface="Arial"/>
        <a:ea typeface="Arial"/>
        <a:cs typeface="Arial"/>
        <a:sym typeface="Arial" panose="020B0604020202020204" pitchFamily="34" charset="0"/>
      </a:defRPr>
    </a:lvl1pPr>
    <a:lvl2pPr marL="742950" lvl="1" indent="-285750" algn="l" rtl="0" eaLnBrk="0" fontAlgn="base" hangingPunct="0">
      <a:spcBef>
        <a:spcPct val="0"/>
      </a:spcBef>
      <a:spcAft>
        <a:spcPct val="0"/>
      </a:spcAft>
      <a:buClr>
        <a:srgbClr val="000000"/>
      </a:buClr>
      <a:buFont typeface="Arial" panose="020B0604020202020204" pitchFamily="34" charset="0"/>
      <a:defRPr sz="1400">
        <a:solidFill>
          <a:srgbClr val="000000"/>
        </a:solidFill>
        <a:latin typeface="Arial"/>
        <a:ea typeface="Arial"/>
        <a:cs typeface="Arial"/>
        <a:sym typeface="Arial" panose="020B0604020202020204" pitchFamily="34" charset="0"/>
      </a:defRPr>
    </a:lvl2pPr>
    <a:lvl3pPr marL="1143000" lvl="2" indent="-228600" algn="l" rtl="0" eaLnBrk="0" fontAlgn="base" hangingPunct="0">
      <a:spcBef>
        <a:spcPct val="0"/>
      </a:spcBef>
      <a:spcAft>
        <a:spcPct val="0"/>
      </a:spcAft>
      <a:buClr>
        <a:srgbClr val="000000"/>
      </a:buClr>
      <a:buFont typeface="Arial" panose="020B0604020202020204" pitchFamily="34" charset="0"/>
      <a:defRPr sz="1400">
        <a:solidFill>
          <a:srgbClr val="000000"/>
        </a:solidFill>
        <a:latin typeface="Arial"/>
        <a:ea typeface="Arial"/>
        <a:cs typeface="Arial"/>
        <a:sym typeface="Arial" panose="020B0604020202020204" pitchFamily="34" charset="0"/>
      </a:defRPr>
    </a:lvl3pPr>
    <a:lvl4pPr marL="1600200" lvl="3" indent="-228600" algn="l" rtl="0" eaLnBrk="0" fontAlgn="base" hangingPunct="0">
      <a:spcBef>
        <a:spcPct val="0"/>
      </a:spcBef>
      <a:spcAft>
        <a:spcPct val="0"/>
      </a:spcAft>
      <a:buClr>
        <a:srgbClr val="000000"/>
      </a:buClr>
      <a:buFont typeface="Arial" panose="020B0604020202020204" pitchFamily="34" charset="0"/>
      <a:defRPr sz="1400">
        <a:solidFill>
          <a:srgbClr val="000000"/>
        </a:solidFill>
        <a:latin typeface="Arial"/>
        <a:ea typeface="Arial"/>
        <a:cs typeface="Arial"/>
        <a:sym typeface="Arial" panose="020B0604020202020204" pitchFamily="34" charset="0"/>
      </a:defRPr>
    </a:lvl4pPr>
    <a:lvl5pPr marL="2057400" lvl="4" indent="-228600" algn="l" rtl="0" eaLnBrk="0" fontAlgn="base" hangingPunct="0">
      <a:spcBef>
        <a:spcPct val="0"/>
      </a:spcBef>
      <a:spcAft>
        <a:spcPct val="0"/>
      </a:spcAft>
      <a:buClr>
        <a:srgbClr val="000000"/>
      </a:buClr>
      <a:buFont typeface="Arial" panose="020B0604020202020204" pitchFamily="34" charset="0"/>
      <a:defRPr sz="1400">
        <a:solidFill>
          <a:srgbClr val="000000"/>
        </a:solidFill>
        <a:latin typeface="Arial"/>
        <a:ea typeface="Arial"/>
        <a:cs typeface="Arial"/>
        <a:sym typeface="Arial" panose="020B0604020202020204" pitchFamily="34" charset="0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73" name="Google Shape;51;p:notes">
            <a:extLst>
              <a:ext uri="{FF2B5EF4-FFF2-40B4-BE49-F238E27FC236}">
                <a16:creationId xmlns="" xmlns:a16="http://schemas.microsoft.com/office/drawing/2014/main" id="{B154E618-71BF-094A-A347-D027AC808C65}"/>
              </a:ext>
            </a:extLst>
          </p:cNvPr>
          <p:cNvSpPr>
            <a:spLocks noGrp="1" noRot="1" noChangeAspect="1" noTextEdit="1"/>
          </p:cNvSpPr>
          <p:nvPr>
            <p:ph type="sldImg" idx="2"/>
          </p:nvPr>
        </p:nvSpPr>
        <p:spPr>
          <a:ln>
            <a:headEnd/>
            <a:tailEnd/>
          </a:ln>
        </p:spPr>
      </p:sp>
      <p:sp>
        <p:nvSpPr>
          <p:cNvPr id="131074" name="Google Shape;52;p:notes">
            <a:extLst>
              <a:ext uri="{FF2B5EF4-FFF2-40B4-BE49-F238E27FC236}">
                <a16:creationId xmlns="" xmlns:a16="http://schemas.microsoft.com/office/drawing/2014/main" id="{F3CB1003-C780-4A44-A039-421E1AE3EEA1}"/>
              </a:ext>
            </a:extLst>
          </p:cNvPr>
          <p:cNvSpPr txBox="1"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 eaLnBrk="1" hangingPunct="1">
              <a:buSzPts val="1100"/>
            </a:pPr>
            <a:endParaRPr lang="es-CO" altLang="es-CO" sz="11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6300182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0441313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 slid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spcFirstLastPara="1" anchor="b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spcFirstLastPara="1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4" name="Google Shape;8;p1">
            <a:extLst>
              <a:ext uri="{FF2B5EF4-FFF2-40B4-BE49-F238E27FC236}">
                <a16:creationId xmlns="" xmlns:a16="http://schemas.microsoft.com/office/drawing/2014/main" id="{C8FB3271-5ECB-544F-A385-D9E672A94CD0}"/>
              </a:ext>
            </a:extLst>
          </p:cNvPr>
          <p:cNvSpPr txBox="1">
            <a:spLocks noGrp="1"/>
          </p:cNvSpPr>
          <p:nvPr>
            <p:ph type="sldNum" idx="13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B1CB8D8-E06A-D94D-869C-C2ABB234B4BA}" type="slidenum">
              <a:rPr lang="es-CO" altLang="es-CO"/>
              <a:pPr>
                <a:defRPr/>
              </a:pPr>
              <a:t>‹Nº›</a:t>
            </a:fld>
            <a:endParaRPr lang="es-CO" altLang="es-CO"/>
          </a:p>
        </p:txBody>
      </p:sp>
    </p:spTree>
    <p:extLst>
      <p:ext uri="{BB962C8B-B14F-4D97-AF65-F5344CB8AC3E}">
        <p14:creationId xmlns:p14="http://schemas.microsoft.com/office/powerpoint/2010/main" val="13442318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 column text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>
            <a:spLocks noGrp="1"/>
          </p:cNvSpPr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spcFirstLastPara="1" anchor="b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30" name="Google Shape;30;p7"/>
          <p:cNvSpPr txBox="1">
            <a:spLocks noGrp="1"/>
          </p:cNvSpPr>
          <p:nvPr>
            <p:ph type="body" idx="1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spcFirstLastPara="1">
            <a:noAutofit/>
          </a:bodyPr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4" name="Google Shape;8;p1">
            <a:extLst>
              <a:ext uri="{FF2B5EF4-FFF2-40B4-BE49-F238E27FC236}">
                <a16:creationId xmlns="" xmlns:a16="http://schemas.microsoft.com/office/drawing/2014/main" id="{39AAA351-90AF-E744-B06D-538610090209}"/>
              </a:ext>
            </a:extLst>
          </p:cNvPr>
          <p:cNvSpPr txBox="1">
            <a:spLocks noGrp="1"/>
          </p:cNvSpPr>
          <p:nvPr>
            <p:ph type="sldNum" idx="13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3D252C2-4EC1-B441-B096-92DDC9426380}" type="slidenum">
              <a:rPr lang="es-CO" altLang="es-CO"/>
              <a:pPr>
                <a:defRPr/>
              </a:pPr>
              <a:t>‹Nº›</a:t>
            </a:fld>
            <a:endParaRPr lang="es-CO" altLang="es-CO"/>
          </a:p>
        </p:txBody>
      </p:sp>
    </p:spTree>
    <p:extLst>
      <p:ext uri="{BB962C8B-B14F-4D97-AF65-F5344CB8AC3E}">
        <p14:creationId xmlns:p14="http://schemas.microsoft.com/office/powerpoint/2010/main" val="15683889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 point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>
            <a:spLocks noGrp="1"/>
          </p:cNvSpPr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spcFirstLastPara="1" anchor="ctr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3" name="Google Shape;8;p1">
            <a:extLst>
              <a:ext uri="{FF2B5EF4-FFF2-40B4-BE49-F238E27FC236}">
                <a16:creationId xmlns="" xmlns:a16="http://schemas.microsoft.com/office/drawing/2014/main" id="{A90142CA-EA32-2F48-B29B-702FABE45813}"/>
              </a:ext>
            </a:extLst>
          </p:cNvPr>
          <p:cNvSpPr txBox="1">
            <a:spLocks noGrp="1"/>
          </p:cNvSpPr>
          <p:nvPr>
            <p:ph type="sldNum" idx="13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429D6C9-C1E5-3D47-994D-486602DE5C0F}" type="slidenum">
              <a:rPr lang="es-CO" altLang="es-CO"/>
              <a:pPr>
                <a:defRPr/>
              </a:pPr>
              <a:t>‹Nº›</a:t>
            </a:fld>
            <a:endParaRPr lang="es-CO" altLang="es-CO"/>
          </a:p>
        </p:txBody>
      </p:sp>
    </p:spTree>
    <p:extLst>
      <p:ext uri="{BB962C8B-B14F-4D97-AF65-F5344CB8AC3E}">
        <p14:creationId xmlns:p14="http://schemas.microsoft.com/office/powerpoint/2010/main" val="29516454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 title and description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Google Shape;36;p9">
            <a:extLst>
              <a:ext uri="{FF2B5EF4-FFF2-40B4-BE49-F238E27FC236}">
                <a16:creationId xmlns="" xmlns:a16="http://schemas.microsoft.com/office/drawing/2014/main" id="{70BC68D5-48FB-9346-A3D0-FA5A768C6763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0" y="0"/>
            <a:ext cx="4572000" cy="51435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txBody>
          <a:bodyPr lIns="91425" tIns="91425" rIns="91425" bIns="91425" anchor="ctr"/>
          <a:lstStyle>
            <a:lvl1pPr eaLnBrk="0" hangingPunct="0"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1pPr>
            <a:lvl2pPr marL="742950" indent="-285750" eaLnBrk="0" hangingPunct="0"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2pPr>
            <a:lvl3pPr marL="1143000" indent="-228600" eaLnBrk="0" hangingPunct="0"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3pPr>
            <a:lvl4pPr marL="1600200" indent="-228600" eaLnBrk="0" hangingPunct="0"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4pPr>
            <a:lvl5pPr marL="2057400" indent="-228600" eaLnBrk="0" hangingPunct="0"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9pPr>
          </a:lstStyle>
          <a:p>
            <a:pPr eaLnBrk="1" hangingPunct="1">
              <a:buClr>
                <a:srgbClr val="000000"/>
              </a:buClr>
              <a:buFont typeface="Arial" charset="0"/>
              <a:buNone/>
              <a:defRPr/>
            </a:pPr>
            <a:endParaRPr lang="es-CO" altLang="es-CO"/>
          </a:p>
        </p:txBody>
      </p:sp>
      <p:sp>
        <p:nvSpPr>
          <p:cNvPr id="37" name="Google Shape;37;p9"/>
          <p:cNvSpPr txBox="1">
            <a:spLocks noGrp="1"/>
          </p:cNvSpPr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spcFirstLastPara="1" anchor="b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38" name="Google Shape;38;p9"/>
          <p:cNvSpPr txBox="1">
            <a:spLocks noGrp="1"/>
          </p:cNvSpPr>
          <p:nvPr>
            <p:ph type="subTitle" idx="1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spcFirstLastPara="1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39" name="Google Shape;39;p9"/>
          <p:cNvSpPr txBox="1">
            <a:spLocks noGrp="1"/>
          </p:cNvSpPr>
          <p:nvPr>
            <p:ph type="body" idx="2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spcFirstLastPara="1" anchor="ctr">
            <a:no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6" name="Google Shape;40;p9">
            <a:extLst>
              <a:ext uri="{FF2B5EF4-FFF2-40B4-BE49-F238E27FC236}">
                <a16:creationId xmlns="" xmlns:a16="http://schemas.microsoft.com/office/drawing/2014/main" id="{3C52D427-6452-5944-98BA-B2313DA5053E}"/>
              </a:ext>
            </a:extLst>
          </p:cNvPr>
          <p:cNvSpPr txBox="1">
            <a:spLocks noGrp="1"/>
          </p:cNvSpPr>
          <p:nvPr>
            <p:ph type="sldNum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C8CA1989-1DD4-3346-96BF-744EAA59F035}" type="slidenum">
              <a:rPr lang="es-CO" altLang="es-CO"/>
              <a:pPr>
                <a:defRPr/>
              </a:pPr>
              <a:t>‹Nº›</a:t>
            </a:fld>
            <a:endParaRPr lang="es-CO" altLang="es-CO"/>
          </a:p>
        </p:txBody>
      </p:sp>
    </p:spTree>
    <p:extLst>
      <p:ext uri="{BB962C8B-B14F-4D97-AF65-F5344CB8AC3E}">
        <p14:creationId xmlns:p14="http://schemas.microsoft.com/office/powerpoint/2010/main" val="8204049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 number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>
            <a:spLocks noGrp="1"/>
          </p:cNvSpPr>
          <p:nvPr>
            <p:ph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spcFirstLastPara="1" anchor="b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rPr lang="es-ES"/>
              <a:t>Haga clic para modificar el estilo de título del patrón</a:t>
            </a:r>
            <a:endParaRPr/>
          </a:p>
        </p:txBody>
      </p:sp>
      <p:sp>
        <p:nvSpPr>
          <p:cNvPr id="46" name="Google Shape;46;p11"/>
          <p:cNvSpPr txBox="1">
            <a:spLocks noGrp="1"/>
          </p:cNvSpPr>
          <p:nvPr>
            <p:ph type="body" idx="1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spcFirstLastPara="1">
            <a:noAutofit/>
          </a:bodyPr>
          <a:lstStyle>
            <a:lvl1pPr marL="457200" lvl="0" indent="-3429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ctr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" name="Google Shape;8;p1">
            <a:extLst>
              <a:ext uri="{FF2B5EF4-FFF2-40B4-BE49-F238E27FC236}">
                <a16:creationId xmlns="" xmlns:a16="http://schemas.microsoft.com/office/drawing/2014/main" id="{9A367885-C417-3040-92EB-1D55BE02FDA9}"/>
              </a:ext>
            </a:extLst>
          </p:cNvPr>
          <p:cNvSpPr txBox="1">
            <a:spLocks noGrp="1"/>
          </p:cNvSpPr>
          <p:nvPr>
            <p:ph type="sldNum" idx="13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E1D9D2D-8B6A-5444-BF15-B05FE7DD33D9}" type="slidenum">
              <a:rPr lang="es-CO" altLang="es-CO"/>
              <a:pPr>
                <a:defRPr/>
              </a:pPr>
              <a:t>‹Nº›</a:t>
            </a:fld>
            <a:endParaRPr lang="es-CO" altLang="es-CO"/>
          </a:p>
        </p:txBody>
      </p:sp>
    </p:spTree>
    <p:extLst>
      <p:ext uri="{BB962C8B-B14F-4D97-AF65-F5344CB8AC3E}">
        <p14:creationId xmlns:p14="http://schemas.microsoft.com/office/powerpoint/2010/main" val="13780488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blipFill dpi="0" rotWithShape="0">
          <a:blip r:embed="rId7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Google Shape;6;p1">
            <a:extLst>
              <a:ext uri="{FF2B5EF4-FFF2-40B4-BE49-F238E27FC236}">
                <a16:creationId xmlns="" xmlns:a16="http://schemas.microsoft.com/office/drawing/2014/main" id="{811C38A1-2CC6-634B-8EA1-D3633C88B72C}"/>
              </a:ext>
            </a:extLst>
          </p:cNvPr>
          <p:cNvSpPr txBox="1">
            <a:spLocks noGrp="1"/>
          </p:cNvSpPr>
          <p:nvPr>
            <p:ph type="title"/>
          </p:nvPr>
        </p:nvSpPr>
        <p:spPr bwMode="auto">
          <a:xfrm>
            <a:off x="311150" y="444500"/>
            <a:ext cx="8521700" cy="573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25" tIns="91425" rIns="91425" bIns="91425" numCol="1" anchor="t" anchorCtr="0" compatLnSpc="1">
            <a:prstTxWarp prst="textNoShape">
              <a:avLst/>
            </a:prstTxWarp>
          </a:bodyPr>
          <a:lstStyle/>
          <a:p>
            <a:pPr lvl="0"/>
            <a:endParaRPr lang="es-CO" altLang="es-CO">
              <a:sym typeface="Arial" panose="020B0604020202020204" pitchFamily="34" charset="0"/>
            </a:endParaRPr>
          </a:p>
        </p:txBody>
      </p:sp>
      <p:sp>
        <p:nvSpPr>
          <p:cNvPr id="1027" name="Google Shape;7;p1">
            <a:extLst>
              <a:ext uri="{FF2B5EF4-FFF2-40B4-BE49-F238E27FC236}">
                <a16:creationId xmlns="" xmlns:a16="http://schemas.microsoft.com/office/drawing/2014/main" id="{9913BE24-0429-1148-9438-8EF013F13010}"/>
              </a:ext>
            </a:extLst>
          </p:cNvPr>
          <p:cNvSpPr txBox="1">
            <a:spLocks noGrp="1"/>
          </p:cNvSpPr>
          <p:nvPr>
            <p:ph type="body" idx="1"/>
          </p:nvPr>
        </p:nvSpPr>
        <p:spPr bwMode="auto">
          <a:xfrm>
            <a:off x="311150" y="1152525"/>
            <a:ext cx="8521700" cy="341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25" tIns="91425" rIns="91425" bIns="91425" numCol="1" anchor="t" anchorCtr="0" compatLnSpc="1">
            <a:prstTxWarp prst="textNoShape">
              <a:avLst/>
            </a:prstTxWarp>
          </a:bodyPr>
          <a:lstStyle/>
          <a:p>
            <a:pPr lvl="0"/>
            <a:endParaRPr lang="es-CO" altLang="es-CO">
              <a:sym typeface="Arial" panose="020B0604020202020204" pitchFamily="34" charset="0"/>
            </a:endParaRPr>
          </a:p>
        </p:txBody>
      </p:sp>
      <p:sp>
        <p:nvSpPr>
          <p:cNvPr id="1028" name="Google Shape;8;p1">
            <a:extLst>
              <a:ext uri="{FF2B5EF4-FFF2-40B4-BE49-F238E27FC236}">
                <a16:creationId xmlns="" xmlns:a16="http://schemas.microsoft.com/office/drawing/2014/main" id="{B3E926A0-05D5-7548-9D35-DA35BB5A4BC6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 bwMode="auto">
          <a:xfrm>
            <a:off x="8472488" y="4662488"/>
            <a:ext cx="549275" cy="39370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25" tIns="91425" rIns="91425" bIns="9142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buClr>
                <a:srgbClr val="000000"/>
              </a:buClr>
              <a:buFont typeface="Arial" panose="020B0604020202020204" pitchFamily="34" charset="0"/>
              <a:buNone/>
              <a:defRPr sz="1000" smtClean="0">
                <a:solidFill>
                  <a:srgbClr val="595959"/>
                </a:solidFill>
              </a:defRPr>
            </a:lvl1pPr>
          </a:lstStyle>
          <a:p>
            <a:pPr>
              <a:defRPr/>
            </a:pPr>
            <a:fld id="{581647C5-5244-4448-BE76-BA6C067872A7}" type="slidenum">
              <a:rPr lang="es-CO" altLang="es-CO"/>
              <a:pPr>
                <a:defRPr/>
              </a:pPr>
              <a:t>‹Nº›</a:t>
            </a:fld>
            <a:endParaRPr lang="es-CO" altLang="es-CO"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997" r:id="rId1"/>
    <p:sldLayoutId id="2147484002" r:id="rId2"/>
    <p:sldLayoutId id="2147484003" r:id="rId3"/>
    <p:sldLayoutId id="2147484007" r:id="rId4"/>
    <p:sldLayoutId id="2147484005" r:id="rId5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algn="l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Font typeface="Arial" panose="020B0604020202020204" pitchFamily="34" charset="0"/>
        <a:defRPr sz="1400">
          <a:solidFill>
            <a:srgbClr val="000000"/>
          </a:solidFill>
          <a:latin typeface="Arial"/>
          <a:ea typeface="Arial"/>
          <a:cs typeface="Arial"/>
          <a:sym typeface="Arial" panose="020B0604020202020204" pitchFamily="34" charset="0"/>
        </a:defRPr>
      </a:lvl1pPr>
      <a:lvl2pPr lvl="1" algn="l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Font typeface="Arial" panose="020B0604020202020204" pitchFamily="34" charset="0"/>
        <a:defRPr sz="1400">
          <a:solidFill>
            <a:srgbClr val="000000"/>
          </a:solidFill>
          <a:latin typeface="Arial"/>
          <a:ea typeface="Arial"/>
          <a:cs typeface="Arial"/>
          <a:sym typeface="Arial" panose="020B0604020202020204" pitchFamily="34" charset="0"/>
        </a:defRPr>
      </a:lvl2pPr>
      <a:lvl3pPr lvl="2" algn="l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Font typeface="Arial" panose="020B0604020202020204" pitchFamily="34" charset="0"/>
        <a:defRPr sz="1400">
          <a:solidFill>
            <a:srgbClr val="000000"/>
          </a:solidFill>
          <a:latin typeface="Arial"/>
          <a:ea typeface="Arial"/>
          <a:cs typeface="Arial"/>
          <a:sym typeface="Arial" panose="020B0604020202020204" pitchFamily="34" charset="0"/>
        </a:defRPr>
      </a:lvl3pPr>
      <a:lvl4pPr lvl="3" algn="l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Font typeface="Arial" panose="020B0604020202020204" pitchFamily="34" charset="0"/>
        <a:defRPr sz="1400">
          <a:solidFill>
            <a:srgbClr val="000000"/>
          </a:solidFill>
          <a:latin typeface="Arial"/>
          <a:ea typeface="Arial"/>
          <a:cs typeface="Arial"/>
          <a:sym typeface="Arial" panose="020B0604020202020204" pitchFamily="34" charset="0"/>
        </a:defRPr>
      </a:lvl4pPr>
      <a:lvl5pPr lvl="4" algn="l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Font typeface="Arial" panose="020B0604020202020204" pitchFamily="34" charset="0"/>
        <a:defRPr sz="1400">
          <a:solidFill>
            <a:srgbClr val="000000"/>
          </a:solidFill>
          <a:latin typeface="Arial"/>
          <a:ea typeface="Arial"/>
          <a:cs typeface="Arial"/>
          <a:sym typeface="Arial" panose="020B0604020202020204" pitchFamily="34" charset="0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L="342900" indent="-342900" algn="l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Font typeface="Arial" panose="020B0604020202020204" pitchFamily="34" charset="0"/>
        <a:defRPr sz="1400">
          <a:solidFill>
            <a:srgbClr val="000000"/>
          </a:solidFill>
          <a:latin typeface="Arial"/>
          <a:ea typeface="Arial"/>
          <a:cs typeface="Arial"/>
          <a:sym typeface="Arial" panose="020B0604020202020204" pitchFamily="34" charset="0"/>
        </a:defRPr>
      </a:lvl1pPr>
      <a:lvl2pPr marL="742950" lvl="1" indent="-285750" algn="l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Font typeface="Arial" panose="020B0604020202020204" pitchFamily="34" charset="0"/>
        <a:defRPr sz="1400">
          <a:solidFill>
            <a:srgbClr val="000000"/>
          </a:solidFill>
          <a:latin typeface="Arial"/>
          <a:ea typeface="Arial"/>
          <a:cs typeface="Arial"/>
          <a:sym typeface="Arial" panose="020B0604020202020204" pitchFamily="34" charset="0"/>
        </a:defRPr>
      </a:lvl2pPr>
      <a:lvl3pPr marL="1143000" lvl="2" indent="-228600" algn="l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Font typeface="Arial" panose="020B0604020202020204" pitchFamily="34" charset="0"/>
        <a:defRPr sz="1400">
          <a:solidFill>
            <a:srgbClr val="000000"/>
          </a:solidFill>
          <a:latin typeface="Arial"/>
          <a:ea typeface="Arial"/>
          <a:cs typeface="Arial"/>
          <a:sym typeface="Arial" panose="020B0604020202020204" pitchFamily="34" charset="0"/>
        </a:defRPr>
      </a:lvl3pPr>
      <a:lvl4pPr marL="1600200" lvl="3" indent="-228600" algn="l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Font typeface="Arial" panose="020B0604020202020204" pitchFamily="34" charset="0"/>
        <a:defRPr sz="1400">
          <a:solidFill>
            <a:srgbClr val="000000"/>
          </a:solidFill>
          <a:latin typeface="Arial"/>
          <a:ea typeface="Arial"/>
          <a:cs typeface="Arial"/>
          <a:sym typeface="Arial" panose="020B0604020202020204" pitchFamily="34" charset="0"/>
        </a:defRPr>
      </a:lvl4pPr>
      <a:lvl5pPr marL="2057400" lvl="4" indent="-228600" algn="l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Font typeface="Arial" panose="020B0604020202020204" pitchFamily="34" charset="0"/>
        <a:defRPr sz="1400">
          <a:solidFill>
            <a:srgbClr val="000000"/>
          </a:solidFill>
          <a:latin typeface="Arial"/>
          <a:ea typeface="Arial"/>
          <a:cs typeface="Arial"/>
          <a:sym typeface="Arial" panose="020B0604020202020204" pitchFamily="34" charset="0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hyperlink" Target="https://atsgestion.net/asesoria-integral/#tema-2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uadroTexto 7">
            <a:extLst>
              <a:ext uri="{FF2B5EF4-FFF2-40B4-BE49-F238E27FC236}">
                <a16:creationId xmlns="" xmlns:a16="http://schemas.microsoft.com/office/drawing/2014/main" id="{E41574BA-0A47-489A-BD92-04E0435691C7}"/>
              </a:ext>
            </a:extLst>
          </p:cNvPr>
          <p:cNvSpPr txBox="1"/>
          <p:nvPr/>
        </p:nvSpPr>
        <p:spPr>
          <a:xfrm>
            <a:off x="5067613" y="3295620"/>
            <a:ext cx="20502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/>
              <a:t/>
            </a:r>
            <a:br>
              <a:rPr lang="es-ES" dirty="0"/>
            </a:br>
            <a:endParaRPr lang="es-CO" dirty="0"/>
          </a:p>
        </p:txBody>
      </p:sp>
      <p:sp>
        <p:nvSpPr>
          <p:cNvPr id="2" name="Rectángulo 1">
            <a:extLst>
              <a:ext uri="{FF2B5EF4-FFF2-40B4-BE49-F238E27FC236}">
                <a16:creationId xmlns="" xmlns:a16="http://schemas.microsoft.com/office/drawing/2014/main" id="{541D1A9A-01BF-4D30-AB8C-54822233A4C7}"/>
              </a:ext>
            </a:extLst>
          </p:cNvPr>
          <p:cNvSpPr/>
          <p:nvPr/>
        </p:nvSpPr>
        <p:spPr>
          <a:xfrm>
            <a:off x="1282412" y="1974619"/>
            <a:ext cx="7570402" cy="19857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r">
              <a:lnSpc>
                <a:spcPct val="107000"/>
              </a:lnSpc>
              <a:spcBef>
                <a:spcPts val="1200"/>
              </a:spcBef>
              <a:spcAft>
                <a:spcPts val="1200"/>
              </a:spcAft>
            </a:pPr>
            <a:r>
              <a:rPr lang="es-CO" sz="2400" b="1" kern="0" dirty="0">
                <a:solidFill>
                  <a:srgbClr val="2F5496"/>
                </a:solidFill>
                <a:effectLst/>
                <a:ea typeface="Times New Roman" panose="02020603050405020304" pitchFamily="18" charset="0"/>
              </a:rPr>
              <a:t>Programa de capacitación para la organización de Archivo en la Corporación Autónoma Regional para la Defensa de la Meseta de Bucaramanga</a:t>
            </a:r>
          </a:p>
          <a:p>
            <a:pPr algn="ctr"/>
            <a:endParaRPr lang="es-ES" sz="36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2" name="CuadroTexto 11">
            <a:extLst>
              <a:ext uri="{FF2B5EF4-FFF2-40B4-BE49-F238E27FC236}">
                <a16:creationId xmlns="" xmlns:a16="http://schemas.microsoft.com/office/drawing/2014/main" id="{3BB58B86-A176-4D37-B64E-E34B8759B30B}"/>
              </a:ext>
            </a:extLst>
          </p:cNvPr>
          <p:cNvSpPr txBox="1"/>
          <p:nvPr/>
        </p:nvSpPr>
        <p:spPr>
          <a:xfrm>
            <a:off x="2095263" y="3336754"/>
            <a:ext cx="6732869" cy="10399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>
              <a:lnSpc>
                <a:spcPct val="107000"/>
              </a:lnSpc>
              <a:spcAft>
                <a:spcPts val="800"/>
              </a:spcAft>
            </a:pPr>
            <a:r>
              <a:rPr lang="es-CO" sz="16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Presentado por: Laura Lizeth Mejía- Pasante de Historia y Archivística –</a:t>
            </a:r>
            <a:endParaRPr lang="es-CO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r">
              <a:lnSpc>
                <a:spcPct val="107000"/>
              </a:lnSpc>
              <a:spcAft>
                <a:spcPts val="800"/>
              </a:spcAft>
            </a:pPr>
            <a:r>
              <a:rPr lang="es-CO" sz="16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Universidad</a:t>
            </a:r>
            <a:r>
              <a:rPr lang="es-CO" sz="1600" spc="-5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s-CO" sz="16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Industrial de</a:t>
            </a:r>
            <a:r>
              <a:rPr lang="es-CO" sz="1600" spc="-2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s-CO" sz="16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Santander </a:t>
            </a:r>
            <a:r>
              <a:rPr lang="es-CO" sz="160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– 29 </a:t>
            </a:r>
            <a:r>
              <a:rPr lang="es-CO" sz="16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de julio del 2022</a:t>
            </a:r>
            <a:endParaRPr lang="es-CO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r"/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2259620283"/>
      </p:ext>
    </p:extLst>
  </p:cSld>
  <p:clrMapOvr>
    <a:masterClrMapping/>
  </p:clrMapOvr>
  <p:transition spd="slow">
    <p:push dir="u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350458" y="1090596"/>
            <a:ext cx="2808000" cy="396900"/>
          </a:xfrm>
        </p:spPr>
        <p:txBody>
          <a:bodyPr/>
          <a:lstStyle/>
          <a:p>
            <a:r>
              <a:rPr lang="es-ES" sz="1600" b="1" dirty="0">
                <a:solidFill>
                  <a:srgbClr val="0070C0"/>
                </a:solidFill>
              </a:rPr>
              <a:t>Preservación a largo plazo</a:t>
            </a:r>
            <a:endParaRPr lang="en-US" sz="1600" b="1" dirty="0">
              <a:solidFill>
                <a:srgbClr val="0070C0"/>
              </a:solidFill>
            </a:endParaRPr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183866" y="1453006"/>
            <a:ext cx="2808000" cy="2013618"/>
          </a:xfrm>
        </p:spPr>
        <p:txBody>
          <a:bodyPr/>
          <a:lstStyle/>
          <a:p>
            <a:pPr marL="152400" indent="0" algn="ctr">
              <a:buNone/>
            </a:pPr>
            <a:r>
              <a:rPr lang="es-ES" sz="1400" dirty="0"/>
              <a:t>Son todos los procedimientos, tácticas y requerimientos que se deben llevar a cabo durante todo el procedimiento de gestión documental y archivo, con el propósito de garantizar su preservación a largo plazo. De este modo se implementan los medios y formas para la conservación de la información.</a:t>
            </a:r>
            <a:endParaRPr lang="en-US" sz="1400" dirty="0"/>
          </a:p>
        </p:txBody>
      </p:sp>
      <p:sp>
        <p:nvSpPr>
          <p:cNvPr id="5" name="CuadroTexto 4"/>
          <p:cNvSpPr txBox="1"/>
          <p:nvPr/>
        </p:nvSpPr>
        <p:spPr>
          <a:xfrm>
            <a:off x="5701406" y="1318219"/>
            <a:ext cx="255757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1600" b="1" dirty="0">
                <a:solidFill>
                  <a:srgbClr val="0070C0"/>
                </a:solidFill>
              </a:rPr>
              <a:t>Valoración</a:t>
            </a:r>
            <a:endParaRPr lang="en-US" sz="1600" b="1" dirty="0">
              <a:solidFill>
                <a:srgbClr val="0070C0"/>
              </a:solidFill>
            </a:endParaRPr>
          </a:p>
        </p:txBody>
      </p:sp>
      <p:sp>
        <p:nvSpPr>
          <p:cNvPr id="6" name="CuadroTexto 5"/>
          <p:cNvSpPr txBox="1"/>
          <p:nvPr/>
        </p:nvSpPr>
        <p:spPr>
          <a:xfrm>
            <a:off x="5601716" y="1869032"/>
            <a:ext cx="2756950" cy="18719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dirty="0"/>
              <a:t>Es el procedimiento continuo en el que se determinan sus valores primarios y secundarios, los cuales ayudan a establecer su relevancia al interior de la empresa y de este modo su conservación y disposición final, temporal o definitiva.</a:t>
            </a:r>
            <a:endParaRPr lang="en-US" dirty="0"/>
          </a:p>
        </p:txBody>
      </p:sp>
      <p:pic>
        <p:nvPicPr>
          <p:cNvPr id="1026" name="Picture 2" descr="Tecnologías de la información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91866" y="1714024"/>
            <a:ext cx="2609850" cy="1752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Flecha derecha 6"/>
          <p:cNvSpPr/>
          <p:nvPr/>
        </p:nvSpPr>
        <p:spPr>
          <a:xfrm>
            <a:off x="3727577" y="3585936"/>
            <a:ext cx="1138428" cy="579156"/>
          </a:xfrm>
          <a:prstGeom prst="rightArrow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077674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752391" y="170589"/>
            <a:ext cx="4865316" cy="755700"/>
          </a:xfrm>
        </p:spPr>
        <p:txBody>
          <a:bodyPr/>
          <a:lstStyle/>
          <a:p>
            <a:r>
              <a:rPr lang="es-ES" sz="2000" b="1" dirty="0">
                <a:solidFill>
                  <a:srgbClr val="0070C0"/>
                </a:solidFill>
              </a:rPr>
              <a:t>¿Cómo se organiza un Archivo de Gestión?   </a:t>
            </a:r>
            <a:endParaRPr lang="en-US" sz="2000" b="1" dirty="0">
              <a:solidFill>
                <a:srgbClr val="0070C0"/>
              </a:solidFill>
              <a:highlight>
                <a:srgbClr val="FFFF00"/>
              </a:highlight>
            </a:endParaRPr>
          </a:p>
        </p:txBody>
      </p:sp>
      <p:pic>
        <p:nvPicPr>
          <p:cNvPr id="2070" name="Picture 22" descr="ORGANIZACIÓN Y ARCHIVO DE DOCUMENTOS - GESTIÓN DOCUMENTAL - YouTub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3141" y="926289"/>
            <a:ext cx="6038264" cy="33965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ángulo 5"/>
          <p:cNvSpPr/>
          <p:nvPr/>
        </p:nvSpPr>
        <p:spPr>
          <a:xfrm>
            <a:off x="3356249" y="4099928"/>
            <a:ext cx="1828800" cy="44577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ES" b="1" dirty="0"/>
              <a:t>Ordenación documental</a:t>
            </a:r>
            <a:endParaRPr lang="en-US" b="1" dirty="0"/>
          </a:p>
        </p:txBody>
      </p:sp>
      <p:sp>
        <p:nvSpPr>
          <p:cNvPr id="7" name="Rectángulo 6"/>
          <p:cNvSpPr/>
          <p:nvPr/>
        </p:nvSpPr>
        <p:spPr>
          <a:xfrm>
            <a:off x="228600" y="1109169"/>
            <a:ext cx="2023110" cy="41148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ES" b="1" dirty="0"/>
              <a:t>Identificación</a:t>
            </a:r>
            <a:endParaRPr lang="en-US" b="1" dirty="0"/>
          </a:p>
        </p:txBody>
      </p:sp>
      <p:sp>
        <p:nvSpPr>
          <p:cNvPr id="8" name="CuadroTexto 7"/>
          <p:cNvSpPr txBox="1"/>
          <p:nvPr/>
        </p:nvSpPr>
        <p:spPr>
          <a:xfrm>
            <a:off x="228600" y="1520649"/>
            <a:ext cx="2114550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dirty="0"/>
              <a:t>Proceso mediante el cual se examina inicialmente. Se realiza un diagnostico inicial en torno a los asuntos u objetos de los documentos.</a:t>
            </a:r>
            <a:endParaRPr lang="en-US" dirty="0"/>
          </a:p>
        </p:txBody>
      </p:sp>
      <p:sp>
        <p:nvSpPr>
          <p:cNvPr id="9" name="Elipse 8"/>
          <p:cNvSpPr/>
          <p:nvPr/>
        </p:nvSpPr>
        <p:spPr>
          <a:xfrm>
            <a:off x="2325981" y="1132029"/>
            <a:ext cx="354330" cy="388620"/>
          </a:xfrm>
          <a:prstGeom prst="ellips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ES" dirty="0"/>
              <a:t>1</a:t>
            </a:r>
            <a:endParaRPr lang="en-US" dirty="0"/>
          </a:p>
        </p:txBody>
      </p:sp>
      <p:sp>
        <p:nvSpPr>
          <p:cNvPr id="10" name="CuadroTexto 9"/>
          <p:cNvSpPr txBox="1"/>
          <p:nvPr/>
        </p:nvSpPr>
        <p:spPr>
          <a:xfrm>
            <a:off x="228600" y="3509707"/>
            <a:ext cx="2308811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dirty="0"/>
              <a:t>Se separan los tipos documentales a partir de las respectivas dependencias. Luego, se clasifican por series - subseries</a:t>
            </a:r>
            <a:endParaRPr lang="en-US" dirty="0"/>
          </a:p>
        </p:txBody>
      </p:sp>
      <p:sp>
        <p:nvSpPr>
          <p:cNvPr id="11" name="Rectángulo 10"/>
          <p:cNvSpPr/>
          <p:nvPr/>
        </p:nvSpPr>
        <p:spPr>
          <a:xfrm>
            <a:off x="228600" y="3121086"/>
            <a:ext cx="2023111" cy="388621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ES" b="1" dirty="0"/>
              <a:t>Clasificación</a:t>
            </a:r>
            <a:endParaRPr lang="en-US" b="1" dirty="0"/>
          </a:p>
        </p:txBody>
      </p:sp>
      <p:sp>
        <p:nvSpPr>
          <p:cNvPr id="12" name="Elipse 11"/>
          <p:cNvSpPr/>
          <p:nvPr/>
        </p:nvSpPr>
        <p:spPr>
          <a:xfrm>
            <a:off x="2343150" y="3121086"/>
            <a:ext cx="319991" cy="388621"/>
          </a:xfrm>
          <a:prstGeom prst="ellips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ES" dirty="0"/>
              <a:t>2</a:t>
            </a:r>
            <a:endParaRPr lang="en-US" dirty="0"/>
          </a:p>
        </p:txBody>
      </p:sp>
      <p:sp>
        <p:nvSpPr>
          <p:cNvPr id="13" name="Elipse 12"/>
          <p:cNvSpPr/>
          <p:nvPr/>
        </p:nvSpPr>
        <p:spPr>
          <a:xfrm>
            <a:off x="5242150" y="4139933"/>
            <a:ext cx="354330" cy="362318"/>
          </a:xfrm>
          <a:prstGeom prst="ellips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ES" dirty="0"/>
              <a:t>3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7312512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ORDENACIÓN DOCUMENTAL">
            <a:extLst>
              <a:ext uri="{FF2B5EF4-FFF2-40B4-BE49-F238E27FC236}">
                <a16:creationId xmlns="" xmlns:a16="http://schemas.microsoft.com/office/drawing/2014/main" id="{9D1A0BF3-70F5-466F-94D0-770AF04E330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621" y="1213485"/>
            <a:ext cx="4299857" cy="23479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image12.jpeg" descr="Texto, Carta  Descripción generada automáticamente">
            <a:extLst>
              <a:ext uri="{FF2B5EF4-FFF2-40B4-BE49-F238E27FC236}">
                <a16:creationId xmlns="" xmlns:a16="http://schemas.microsoft.com/office/drawing/2014/main" id="{6F623575-6A1A-4720-BD44-17F497C9F540}"/>
              </a:ext>
            </a:extLst>
          </p:cNvPr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4841670" y="395151"/>
            <a:ext cx="1987550" cy="2720340"/>
          </a:xfrm>
          <a:prstGeom prst="rect">
            <a:avLst/>
          </a:prstGeom>
        </p:spPr>
      </p:pic>
      <p:pic>
        <p:nvPicPr>
          <p:cNvPr id="6" name="image14.jpeg" descr="Texto, Carta  Descripción generada automáticamente">
            <a:extLst>
              <a:ext uri="{FF2B5EF4-FFF2-40B4-BE49-F238E27FC236}">
                <a16:creationId xmlns="" xmlns:a16="http://schemas.microsoft.com/office/drawing/2014/main" id="{744F0C03-ECBF-458C-B0AF-AFD3643BCD2D}"/>
              </a:ext>
            </a:extLst>
          </p:cNvPr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7089412" y="395150"/>
            <a:ext cx="1782445" cy="2720339"/>
          </a:xfrm>
          <a:prstGeom prst="rect">
            <a:avLst/>
          </a:prstGeom>
        </p:spPr>
      </p:pic>
      <p:pic>
        <p:nvPicPr>
          <p:cNvPr id="7" name="image10.jpeg">
            <a:extLst>
              <a:ext uri="{FF2B5EF4-FFF2-40B4-BE49-F238E27FC236}">
                <a16:creationId xmlns="" xmlns:a16="http://schemas.microsoft.com/office/drawing/2014/main" id="{05DB8103-BFD1-4B32-8690-34CC9F2D028E}"/>
              </a:ext>
            </a:extLst>
          </p:cNvPr>
          <p:cNvPicPr/>
          <p:nvPr/>
        </p:nvPicPr>
        <p:blipFill>
          <a:blip r:embed="rId5" cstate="print"/>
          <a:stretch>
            <a:fillRect/>
          </a:stretch>
        </p:blipFill>
        <p:spPr>
          <a:xfrm rot="5211963">
            <a:off x="6218618" y="2795819"/>
            <a:ext cx="1193469" cy="2268706"/>
          </a:xfrm>
          <a:prstGeom prst="rect">
            <a:avLst/>
          </a:prstGeom>
        </p:spPr>
      </p:pic>
      <p:sp>
        <p:nvSpPr>
          <p:cNvPr id="8" name="CuadroTexto 7">
            <a:extLst>
              <a:ext uri="{FF2B5EF4-FFF2-40B4-BE49-F238E27FC236}">
                <a16:creationId xmlns="" xmlns:a16="http://schemas.microsoft.com/office/drawing/2014/main" id="{0C21CCCE-798D-4617-A800-F2C13EC84F72}"/>
              </a:ext>
            </a:extLst>
          </p:cNvPr>
          <p:cNvSpPr txBox="1"/>
          <p:nvPr/>
        </p:nvSpPr>
        <p:spPr>
          <a:xfrm>
            <a:off x="925510" y="3930172"/>
            <a:ext cx="330925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b="1" dirty="0">
                <a:solidFill>
                  <a:srgbClr val="0070C0"/>
                </a:solidFill>
              </a:rPr>
              <a:t>Proceso de ordenación documental en la CDMB</a:t>
            </a:r>
            <a:endParaRPr lang="es-CO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669212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311699" y="555600"/>
            <a:ext cx="8226125" cy="755700"/>
          </a:xfrm>
        </p:spPr>
        <p:txBody>
          <a:bodyPr/>
          <a:lstStyle/>
          <a:p>
            <a:pPr algn="ctr"/>
            <a:r>
              <a:rPr lang="es-MX" b="1" dirty="0">
                <a:solidFill>
                  <a:srgbClr val="00B050"/>
                </a:solidFill>
              </a:rPr>
              <a:t>Ejercicio Práctico</a:t>
            </a:r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311700" y="1389600"/>
            <a:ext cx="8030916" cy="3179400"/>
          </a:xfrm>
        </p:spPr>
        <p:txBody>
          <a:bodyPr/>
          <a:lstStyle/>
          <a:p>
            <a:r>
              <a:rPr lang="es-CO" dirty="0"/>
              <a:t>¿Cuáles son los principales retos y oportunidades que se generan en el entorno laboral por la implementación de Programa de Gestión Documental?</a:t>
            </a:r>
            <a:endParaRPr lang="es-MX" dirty="0"/>
          </a:p>
          <a:p>
            <a:r>
              <a:rPr lang="es-CO" dirty="0"/>
              <a:t>¿Por qué es importante la Ley 594 del año 2000?</a:t>
            </a:r>
            <a:endParaRPr lang="es-MX" dirty="0"/>
          </a:p>
          <a:p>
            <a:r>
              <a:rPr lang="es-CO" dirty="0"/>
              <a:t>¿A qué fase de la organización documental hace parte la ordenación?</a:t>
            </a:r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284644915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3"/>
          <p:cNvSpPr txBox="1"/>
          <p:nvPr/>
        </p:nvSpPr>
        <p:spPr>
          <a:xfrm>
            <a:off x="476250" y="1440180"/>
            <a:ext cx="6427470" cy="14157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1600" b="1" dirty="0">
                <a:solidFill>
                  <a:srgbClr val="0070C0"/>
                </a:solidFill>
              </a:rPr>
              <a:t>Actividad reflexiva:</a:t>
            </a:r>
          </a:p>
          <a:p>
            <a:endParaRPr lang="es-ES" dirty="0"/>
          </a:p>
          <a:p>
            <a:endParaRPr lang="es-ES" dirty="0"/>
          </a:p>
          <a:p>
            <a:pPr algn="ctr"/>
            <a:r>
              <a:rPr lang="es-ES" dirty="0"/>
              <a:t>¿Para qué es importante la Gestión de los Documentos? ¿Es aplicable lo visto anteriormente para la organización del Archivo de Gestión de su dependencia? ¿Conocía los procesos mencionados? </a:t>
            </a:r>
            <a:endParaRPr lang="en-US" dirty="0"/>
          </a:p>
        </p:txBody>
      </p:sp>
      <p:pic>
        <p:nvPicPr>
          <p:cNvPr id="3074" name="Picture 2" descr="Top Kiralik Ask Stickers for Android &amp; iOS | Gfyca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03720" y="1538048"/>
            <a:ext cx="1676400" cy="27336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Release Archive - MEmu Blo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99747" y="2855952"/>
            <a:ext cx="1592897" cy="15928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0628927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Swipe Up Ask Me Anything Sticker by Epic Reads for iOS &amp; Android | GIPHY">
            <a:extLst>
              <a:ext uri="{FF2B5EF4-FFF2-40B4-BE49-F238E27FC236}">
                <a16:creationId xmlns="" xmlns:a16="http://schemas.microsoft.com/office/drawing/2014/main" id="{181D3712-7890-424B-A56E-D4636BFA7D3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8630" y="2872257"/>
            <a:ext cx="1422035" cy="14220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ítulo 1">
            <a:extLst>
              <a:ext uri="{FF2B5EF4-FFF2-40B4-BE49-F238E27FC236}">
                <a16:creationId xmlns="" xmlns:a16="http://schemas.microsoft.com/office/drawing/2014/main" id="{A7B81857-9C45-4C1F-B30E-B580009D13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74030" y="650008"/>
            <a:ext cx="5365618" cy="558721"/>
          </a:xfrm>
        </p:spPr>
        <p:txBody>
          <a:bodyPr/>
          <a:lstStyle/>
          <a:p>
            <a:r>
              <a:rPr lang="es-ES" sz="2000" b="1" dirty="0">
                <a:solidFill>
                  <a:srgbClr val="0070C0"/>
                </a:solidFill>
              </a:rPr>
              <a:t>Actividad 1. </a:t>
            </a:r>
            <a:r>
              <a:rPr lang="es-ES" sz="2000" dirty="0">
                <a:solidFill>
                  <a:schemeClr val="tx1"/>
                </a:solidFill>
              </a:rPr>
              <a:t>Acercamiento inicial a la organización documental y a los Archivos de Gestión</a:t>
            </a:r>
            <a:endParaRPr lang="es-CO" sz="2000" dirty="0">
              <a:solidFill>
                <a:schemeClr val="tx1"/>
              </a:solidFill>
            </a:endParaRPr>
          </a:p>
        </p:txBody>
      </p:sp>
      <p:sp>
        <p:nvSpPr>
          <p:cNvPr id="5" name="CuadroTexto 4">
            <a:extLst>
              <a:ext uri="{FF2B5EF4-FFF2-40B4-BE49-F238E27FC236}">
                <a16:creationId xmlns="" xmlns:a16="http://schemas.microsoft.com/office/drawing/2014/main" id="{E96A41F3-17CE-48A9-9D69-2EFAE0CEFA4C}"/>
              </a:ext>
            </a:extLst>
          </p:cNvPr>
          <p:cNvSpPr txBox="1"/>
          <p:nvPr/>
        </p:nvSpPr>
        <p:spPr>
          <a:xfrm>
            <a:off x="803030" y="1533429"/>
            <a:ext cx="7045569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b="1" dirty="0">
                <a:solidFill>
                  <a:srgbClr val="0070C0"/>
                </a:solidFill>
              </a:rPr>
              <a:t>¿Qué es el Sistema de Gestión Documental de la CDMB?</a:t>
            </a:r>
          </a:p>
          <a:p>
            <a:endParaRPr lang="es-ES" b="1" dirty="0">
              <a:solidFill>
                <a:schemeClr val="tx1"/>
              </a:solidFill>
            </a:endParaRPr>
          </a:p>
          <a:p>
            <a:r>
              <a:rPr lang="es-ES" dirty="0">
                <a:solidFill>
                  <a:schemeClr val="tx1"/>
                </a:solidFill>
              </a:rPr>
              <a:t>En el ejercicio de las funciones archivísticas y en relación lo establecido en la Ley 594 del 2000 “Ley General de Archivos”, El Sistema de Gestión Documental de la CDMB, es la unidad responsable de la organización, control, descripción y conservación del patrimonio documental de la CDMB.</a:t>
            </a:r>
          </a:p>
          <a:p>
            <a:endParaRPr lang="es-ES" dirty="0">
              <a:solidFill>
                <a:schemeClr val="tx1"/>
              </a:solidFill>
            </a:endParaRPr>
          </a:p>
          <a:p>
            <a:r>
              <a:rPr lang="es-ES" dirty="0">
                <a:solidFill>
                  <a:schemeClr val="tx1"/>
                </a:solidFill>
              </a:rPr>
              <a:t>Para cumplir con estos objetivos en la CDMB existen diferentes instancia archivísticas que conservan fondos documentales; y son:</a:t>
            </a:r>
          </a:p>
          <a:p>
            <a:endParaRPr lang="es-ES" dirty="0">
              <a:solidFill>
                <a:schemeClr val="tx1"/>
              </a:solidFill>
            </a:endParaRPr>
          </a:p>
          <a:p>
            <a:pPr marL="285750" indent="-285750">
              <a:buFontTx/>
              <a:buChar char="-"/>
            </a:pPr>
            <a:r>
              <a:rPr lang="es-ES" dirty="0">
                <a:solidFill>
                  <a:schemeClr val="tx1"/>
                </a:solidFill>
              </a:rPr>
              <a:t>Archivo de Gestión</a:t>
            </a:r>
          </a:p>
          <a:p>
            <a:pPr marL="285750" indent="-285750">
              <a:buFontTx/>
              <a:buChar char="-"/>
            </a:pPr>
            <a:r>
              <a:rPr lang="es-ES" dirty="0">
                <a:solidFill>
                  <a:schemeClr val="tx1"/>
                </a:solidFill>
              </a:rPr>
              <a:t>Archivo Central</a:t>
            </a:r>
            <a:endParaRPr lang="es-CO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9022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834894" y="385009"/>
            <a:ext cx="5264078" cy="390024"/>
          </a:xfrm>
        </p:spPr>
        <p:txBody>
          <a:bodyPr/>
          <a:lstStyle/>
          <a:p>
            <a:r>
              <a:rPr lang="es-ES" sz="2000" b="1" dirty="0">
                <a:solidFill>
                  <a:srgbClr val="0070C0"/>
                </a:solidFill>
              </a:rPr>
              <a:t>Glosario inicial (Ley 594 del 2000 “Ley General de Archivos”.)</a:t>
            </a:r>
            <a:endParaRPr lang="en-US" sz="2000" b="1" dirty="0">
              <a:solidFill>
                <a:srgbClr val="0070C0"/>
              </a:solidFill>
            </a:endParaRPr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717335" y="775033"/>
            <a:ext cx="7821648" cy="3179400"/>
          </a:xfrm>
        </p:spPr>
        <p:txBody>
          <a:bodyPr/>
          <a:lstStyle/>
          <a:p>
            <a:pPr algn="just"/>
            <a:r>
              <a:rPr lang="es-ES" i="1" dirty="0">
                <a:solidFill>
                  <a:srgbClr val="0070C0"/>
                </a:solidFill>
              </a:rPr>
              <a:t>Archivo</a:t>
            </a:r>
            <a:r>
              <a:rPr lang="es-ES" i="1" dirty="0"/>
              <a:t>.</a:t>
            </a:r>
            <a:r>
              <a:rPr lang="es-ES" dirty="0"/>
              <a:t> Conjunto de documentos, sea cual fuere su fecha, forma y soporte material, acumulados en un proceso natural por una persona o entidad pública o privada, en el transcurso de su gestión, conservados respetando aquel orden para servir como testimonio e información a la persona o institución que los produce y a los ciudadanos, o como fuentes de la historia. También se puede entender como la institución que está al servicio de la gestión administrativa, la información, la investigación y la cultura.</a:t>
            </a:r>
          </a:p>
          <a:p>
            <a:pPr marL="152400" indent="0" algn="just">
              <a:buNone/>
            </a:pPr>
            <a:endParaRPr lang="es-ES" dirty="0"/>
          </a:p>
          <a:p>
            <a:pPr algn="just"/>
            <a:r>
              <a:rPr lang="es-ES" i="1" dirty="0">
                <a:solidFill>
                  <a:srgbClr val="0070C0"/>
                </a:solidFill>
              </a:rPr>
              <a:t>Archivo público</a:t>
            </a:r>
            <a:r>
              <a:rPr lang="es-ES" i="1" dirty="0"/>
              <a:t>.</a:t>
            </a:r>
            <a:r>
              <a:rPr lang="es-ES" dirty="0"/>
              <a:t> Conjunto de documentos pertenecientes a entidades oficiales y aquellos que se deriven de la prestación de un servicio público por entidades privadas.</a:t>
            </a:r>
          </a:p>
          <a:p>
            <a:pPr marL="152400" indent="0" algn="just">
              <a:buNone/>
            </a:pPr>
            <a:endParaRPr lang="es-ES" dirty="0"/>
          </a:p>
          <a:p>
            <a:pPr algn="just"/>
            <a:r>
              <a:rPr lang="es-ES" i="1" dirty="0">
                <a:solidFill>
                  <a:srgbClr val="0070C0"/>
                </a:solidFill>
              </a:rPr>
              <a:t>Archivo privado de interés público</a:t>
            </a:r>
            <a:r>
              <a:rPr lang="es-ES" dirty="0"/>
              <a:t>. Aquel que por su valor para la historia, la investigación, la ciencia o la cultura es de interés público y declarado como tal por el legislador.</a:t>
            </a:r>
          </a:p>
          <a:p>
            <a:pPr marL="152400" indent="0" algn="just">
              <a:buNone/>
            </a:pPr>
            <a:endParaRPr lang="es-ES" dirty="0"/>
          </a:p>
          <a:p>
            <a:pPr algn="just"/>
            <a:r>
              <a:rPr lang="es-ES" i="1" dirty="0">
                <a:solidFill>
                  <a:srgbClr val="0070C0"/>
                </a:solidFill>
              </a:rPr>
              <a:t>Archivo total</a:t>
            </a:r>
            <a:r>
              <a:rPr lang="es-ES" dirty="0"/>
              <a:t>. Concepto que hace referencia al proceso integral de los documentos en su ciclo vital.</a:t>
            </a:r>
          </a:p>
          <a:p>
            <a:pPr marL="152400" indent="0" algn="just">
              <a:buNone/>
            </a:pPr>
            <a:r>
              <a:rPr lang="es-ES" dirty="0"/>
              <a:t> </a:t>
            </a:r>
          </a:p>
          <a:p>
            <a:pPr algn="just"/>
            <a:r>
              <a:rPr lang="es-ES" i="1" dirty="0">
                <a:solidFill>
                  <a:srgbClr val="0070C0"/>
                </a:solidFill>
              </a:rPr>
              <a:t>Documento de archivo</a:t>
            </a:r>
            <a:r>
              <a:rPr lang="es-ES" dirty="0"/>
              <a:t>. Registro de información producida o recibida por una entidad pública o privada en razón de sus actividades o funciones.</a:t>
            </a:r>
          </a:p>
          <a:p>
            <a:pPr marL="152400" indent="0" algn="just">
              <a:buNone/>
            </a:pPr>
            <a:r>
              <a:rPr lang="es-ES" dirty="0"/>
              <a:t> </a:t>
            </a:r>
          </a:p>
          <a:p>
            <a:pPr algn="just"/>
            <a:r>
              <a:rPr lang="es-ES" i="1" dirty="0">
                <a:solidFill>
                  <a:srgbClr val="0070C0"/>
                </a:solidFill>
              </a:rPr>
              <a:t>Función archivística</a:t>
            </a:r>
            <a:r>
              <a:rPr lang="es-ES" i="1" dirty="0"/>
              <a:t>.</a:t>
            </a:r>
            <a:r>
              <a:rPr lang="es-ES" dirty="0"/>
              <a:t> Actividades relacionadas con la totalidad del quehacer archivístico, que comprende desde la elaboración del documento hasta su eliminación o conservación permanente.</a:t>
            </a:r>
          </a:p>
          <a:p>
            <a:pPr marL="15240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0664671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793643" y="522512"/>
            <a:ext cx="5264078" cy="390024"/>
          </a:xfrm>
        </p:spPr>
        <p:txBody>
          <a:bodyPr/>
          <a:lstStyle/>
          <a:p>
            <a:r>
              <a:rPr lang="es-ES" sz="2000" b="1" dirty="0">
                <a:solidFill>
                  <a:srgbClr val="0070C0"/>
                </a:solidFill>
              </a:rPr>
              <a:t>Glosario inicial (Ley 594 del 2000 “Ley General de Archivos”.)</a:t>
            </a:r>
            <a:endParaRPr lang="en-US" sz="2000" b="1" dirty="0">
              <a:solidFill>
                <a:srgbClr val="0070C0"/>
              </a:solidFill>
            </a:endParaRPr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751711" y="1063791"/>
            <a:ext cx="7821648" cy="3179400"/>
          </a:xfrm>
        </p:spPr>
        <p:txBody>
          <a:bodyPr/>
          <a:lstStyle/>
          <a:p>
            <a:pPr algn="just"/>
            <a:r>
              <a:rPr lang="es-ES" i="1" dirty="0">
                <a:solidFill>
                  <a:srgbClr val="0070C0"/>
                </a:solidFill>
              </a:rPr>
              <a:t>Gestión documental</a:t>
            </a:r>
            <a:r>
              <a:rPr lang="es-ES" dirty="0"/>
              <a:t>. Conjunto de actividades administrativas y técnicas tendientes a la planificación, manejo y organización de la documentación producida y recibida por las entidades, desde su origen hasta su destino final, con el objeto de facilitar su utilización y conservación.</a:t>
            </a:r>
          </a:p>
          <a:p>
            <a:pPr marL="152400" indent="0" algn="just">
              <a:buNone/>
            </a:pPr>
            <a:endParaRPr lang="es-ES" dirty="0"/>
          </a:p>
          <a:p>
            <a:pPr algn="just"/>
            <a:r>
              <a:rPr lang="es-ES" i="1" dirty="0">
                <a:solidFill>
                  <a:srgbClr val="0070C0"/>
                </a:solidFill>
              </a:rPr>
              <a:t>Patrimonio documental</a:t>
            </a:r>
            <a:r>
              <a:rPr lang="es-ES" dirty="0"/>
              <a:t>. Conjunto de documentos conservados por su valor histórico o cultural.</a:t>
            </a:r>
          </a:p>
          <a:p>
            <a:pPr marL="152400" indent="0" algn="just">
              <a:buNone/>
            </a:pPr>
            <a:endParaRPr lang="es-ES" dirty="0"/>
          </a:p>
          <a:p>
            <a:pPr algn="just"/>
            <a:r>
              <a:rPr lang="es-ES" i="1" dirty="0">
                <a:solidFill>
                  <a:srgbClr val="0070C0"/>
                </a:solidFill>
              </a:rPr>
              <a:t>Soporte documental</a:t>
            </a:r>
            <a:r>
              <a:rPr lang="es-ES" dirty="0"/>
              <a:t>. Medios en los cuales se contiene la información, según los materiales empleados. Además de los archivos en papel existente los archivos audiovisuales, fotográficos, fílmicos, informáticos, orales y sonoros.</a:t>
            </a:r>
          </a:p>
          <a:p>
            <a:pPr algn="just"/>
            <a:r>
              <a:rPr lang="es-ES" dirty="0"/>
              <a:t>Tabla de retención documental. Listado de series con sus correspondientes tipos documentales, a las cuales se asigna el tiempo de permanencia en cada etapa del ciclo vital de los documentos.</a:t>
            </a:r>
          </a:p>
          <a:p>
            <a:pPr marL="152400" indent="0" algn="just">
              <a:buNone/>
            </a:pPr>
            <a:endParaRPr lang="es-ES" dirty="0"/>
          </a:p>
          <a:p>
            <a:pPr algn="just"/>
            <a:r>
              <a:rPr lang="es-ES" i="1" dirty="0">
                <a:solidFill>
                  <a:srgbClr val="0070C0"/>
                </a:solidFill>
              </a:rPr>
              <a:t>Documento original</a:t>
            </a:r>
            <a:r>
              <a:rPr lang="es-ES" dirty="0"/>
              <a:t>. Es la fuente primaria de información con todos los rasgos y características que permiten garantizar su autenticidad e integridad.</a:t>
            </a:r>
          </a:p>
          <a:p>
            <a:pPr marL="15240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6441040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Archivo Electrónico - Gestión Electrónica de Archivos">
            <a:extLst>
              <a:ext uri="{FF2B5EF4-FFF2-40B4-BE49-F238E27FC236}">
                <a16:creationId xmlns="" xmlns:a16="http://schemas.microsoft.com/office/drawing/2014/main" id="{07E26F2C-E1A0-414F-85FE-3A16C7794CD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7289" y="2679552"/>
            <a:ext cx="2555631" cy="16074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ítulo 1">
            <a:extLst>
              <a:ext uri="{FF2B5EF4-FFF2-40B4-BE49-F238E27FC236}">
                <a16:creationId xmlns="" xmlns:a16="http://schemas.microsoft.com/office/drawing/2014/main" id="{3DDF2E25-9F40-4847-BA60-835CE6AC75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19700" y="196650"/>
            <a:ext cx="4916792" cy="471565"/>
          </a:xfrm>
        </p:spPr>
        <p:txBody>
          <a:bodyPr/>
          <a:lstStyle/>
          <a:p>
            <a:r>
              <a:rPr lang="es-ES" dirty="0">
                <a:solidFill>
                  <a:srgbClr val="0070C0"/>
                </a:solidFill>
              </a:rPr>
              <a:t>Clases de archivo de la CDMB</a:t>
            </a:r>
            <a:endParaRPr lang="es-CO" dirty="0">
              <a:solidFill>
                <a:srgbClr val="0070C0"/>
              </a:solidFill>
            </a:endParaRPr>
          </a:p>
        </p:txBody>
      </p:sp>
      <p:pic>
        <p:nvPicPr>
          <p:cNvPr id="2050" name="Picture 2" descr="Archivo Electrónico - Gestión Electrónica de Archivos">
            <a:extLst>
              <a:ext uri="{FF2B5EF4-FFF2-40B4-BE49-F238E27FC236}">
                <a16:creationId xmlns="" xmlns:a16="http://schemas.microsoft.com/office/drawing/2014/main" id="{F25356F1-E5DE-4105-8E3C-DA3F3AE65D7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906" y="921727"/>
            <a:ext cx="2381637" cy="16500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CuadroTexto 3">
            <a:extLst>
              <a:ext uri="{FF2B5EF4-FFF2-40B4-BE49-F238E27FC236}">
                <a16:creationId xmlns="" xmlns:a16="http://schemas.microsoft.com/office/drawing/2014/main" id="{2D6A139B-EE97-4D97-BC4A-B46151BE6A69}"/>
              </a:ext>
            </a:extLst>
          </p:cNvPr>
          <p:cNvSpPr txBox="1"/>
          <p:nvPr/>
        </p:nvSpPr>
        <p:spPr>
          <a:xfrm>
            <a:off x="2565543" y="975946"/>
            <a:ext cx="5039562" cy="116955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just"/>
            <a:r>
              <a:rPr lang="es-ES" b="1" dirty="0" smtClean="0"/>
              <a:t>El Archivo de Gestión </a:t>
            </a:r>
            <a:r>
              <a:rPr lang="es-ES" dirty="0" smtClean="0"/>
              <a:t>comprende </a:t>
            </a:r>
            <a:r>
              <a:rPr lang="es-ES" dirty="0"/>
              <a:t>toda la documentación que es sometida a continua utilización y consulta administrativa por las oficinas productoras u otras que la soliciten. Su circulación o trámite se realiza para dar respuesta o solución a los asuntos iniciados.</a:t>
            </a:r>
            <a:endParaRPr lang="es-CO" dirty="0"/>
          </a:p>
        </p:txBody>
      </p:sp>
      <p:sp>
        <p:nvSpPr>
          <p:cNvPr id="5" name="CuadroTexto 4">
            <a:extLst>
              <a:ext uri="{FF2B5EF4-FFF2-40B4-BE49-F238E27FC236}">
                <a16:creationId xmlns="" xmlns:a16="http://schemas.microsoft.com/office/drawing/2014/main" id="{48174328-D78B-43E2-ACE7-38BE4F5DD9CC}"/>
              </a:ext>
            </a:extLst>
          </p:cNvPr>
          <p:cNvSpPr txBox="1"/>
          <p:nvPr/>
        </p:nvSpPr>
        <p:spPr>
          <a:xfrm>
            <a:off x="507216" y="2843675"/>
            <a:ext cx="5553614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ES" b="1" dirty="0"/>
              <a:t>El Archivo Central </a:t>
            </a:r>
            <a:r>
              <a:rPr lang="es-ES" dirty="0"/>
              <a:t>es el órgano responsable de planificar, organizar, dirigir, normar, coordinar, ejecutar y controlar las actividades archivísticas a nivel Institucional, así como, de la administración, custodia y conservación de la documentación proveniente de los Archivos de Gestión de cada una de las Oficinas Productoras que han sido declarados con valor Permanente y/o de Valor temporal como Archivos de Gestión o Secretariales. </a:t>
            </a:r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426423357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Organizational GIFs - Get the best GIF on GIPHY">
            <a:extLst>
              <a:ext uri="{FF2B5EF4-FFF2-40B4-BE49-F238E27FC236}">
                <a16:creationId xmlns="" xmlns:a16="http://schemas.microsoft.com/office/drawing/2014/main" id="{86956C58-2DCC-41B4-9D66-AA7CB91AED6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388" b="12193"/>
          <a:stretch/>
        </p:blipFill>
        <p:spPr bwMode="auto">
          <a:xfrm>
            <a:off x="3421530" y="3398149"/>
            <a:ext cx="1764833" cy="12074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ítulo 1">
            <a:extLst>
              <a:ext uri="{FF2B5EF4-FFF2-40B4-BE49-F238E27FC236}">
                <a16:creationId xmlns="" xmlns:a16="http://schemas.microsoft.com/office/drawing/2014/main" id="{3792F4A3-2272-4F11-BAF5-962608C689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14930" y="403200"/>
            <a:ext cx="5373992" cy="476030"/>
          </a:xfrm>
        </p:spPr>
        <p:txBody>
          <a:bodyPr/>
          <a:lstStyle/>
          <a:p>
            <a:r>
              <a:rPr lang="es-ES" dirty="0">
                <a:solidFill>
                  <a:srgbClr val="0070C0"/>
                </a:solidFill>
              </a:rPr>
              <a:t>Principios archivísticos</a:t>
            </a:r>
            <a:endParaRPr lang="es-CO" dirty="0">
              <a:solidFill>
                <a:srgbClr val="0070C0"/>
              </a:solidFill>
            </a:endParaRPr>
          </a:p>
        </p:txBody>
      </p:sp>
      <p:sp>
        <p:nvSpPr>
          <p:cNvPr id="4" name="CuadroTexto 3">
            <a:extLst>
              <a:ext uri="{FF2B5EF4-FFF2-40B4-BE49-F238E27FC236}">
                <a16:creationId xmlns="" xmlns:a16="http://schemas.microsoft.com/office/drawing/2014/main" id="{3E22FC4E-867D-4E04-9E2A-81A20208890D}"/>
              </a:ext>
            </a:extLst>
          </p:cNvPr>
          <p:cNvSpPr txBox="1"/>
          <p:nvPr/>
        </p:nvSpPr>
        <p:spPr>
          <a:xfrm>
            <a:off x="703385" y="879230"/>
            <a:ext cx="79365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ES" dirty="0"/>
              <a:t>La organización inicial de un Archivo de Gestión institucional debe tener en cuenta una serie de principios por los cuales sustentar los procesos organizativos. Estos principios son:</a:t>
            </a:r>
            <a:endParaRPr lang="es-CO" dirty="0"/>
          </a:p>
        </p:txBody>
      </p:sp>
      <p:sp>
        <p:nvSpPr>
          <p:cNvPr id="5" name="CuadroTexto 4">
            <a:extLst>
              <a:ext uri="{FF2B5EF4-FFF2-40B4-BE49-F238E27FC236}">
                <a16:creationId xmlns="" xmlns:a16="http://schemas.microsoft.com/office/drawing/2014/main" id="{CECE56F7-B42C-4AEE-B0C9-985119802DD9}"/>
              </a:ext>
            </a:extLst>
          </p:cNvPr>
          <p:cNvSpPr txBox="1"/>
          <p:nvPr/>
        </p:nvSpPr>
        <p:spPr>
          <a:xfrm>
            <a:off x="844062" y="2079303"/>
            <a:ext cx="2766646" cy="1415772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s-ES" sz="1600" b="1" dirty="0">
                <a:solidFill>
                  <a:srgbClr val="0070C0"/>
                </a:solidFill>
              </a:rPr>
              <a:t>Procedencia</a:t>
            </a:r>
          </a:p>
          <a:p>
            <a:endParaRPr lang="es-ES" dirty="0"/>
          </a:p>
          <a:p>
            <a:pPr algn="ctr"/>
            <a:r>
              <a:rPr lang="es-ES" dirty="0"/>
              <a:t>Cada documento debe conservarse en el fondo documental al que naturalmente pertenece.</a:t>
            </a:r>
            <a:endParaRPr lang="es-CO" dirty="0"/>
          </a:p>
        </p:txBody>
      </p:sp>
      <p:sp>
        <p:nvSpPr>
          <p:cNvPr id="7" name="CuadroTexto 6">
            <a:extLst>
              <a:ext uri="{FF2B5EF4-FFF2-40B4-BE49-F238E27FC236}">
                <a16:creationId xmlns="" xmlns:a16="http://schemas.microsoft.com/office/drawing/2014/main" id="{32B2474C-B6AE-420E-92AB-630C674BD581}"/>
              </a:ext>
            </a:extLst>
          </p:cNvPr>
          <p:cNvSpPr txBox="1"/>
          <p:nvPr/>
        </p:nvSpPr>
        <p:spPr>
          <a:xfrm>
            <a:off x="4724399" y="2094691"/>
            <a:ext cx="3364523" cy="138499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s-ES" b="1" dirty="0">
                <a:solidFill>
                  <a:srgbClr val="0070C0"/>
                </a:solidFill>
              </a:rPr>
              <a:t>Orden Original</a:t>
            </a:r>
          </a:p>
          <a:p>
            <a:endParaRPr lang="es-ES" dirty="0"/>
          </a:p>
          <a:p>
            <a:pPr algn="ctr"/>
            <a:r>
              <a:rPr lang="es-ES" dirty="0"/>
              <a:t>Se basa en mantener el orden interno de cada fondo manteniendo la estructura que tuvo (o adquirió) durante el tiempo de actividad o gestión.</a:t>
            </a:r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322204574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="" xmlns:a16="http://schemas.microsoft.com/office/drawing/2014/main" id="{948AAD3E-3E04-47B8-B2E7-309CCF4706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61823" y="211015"/>
            <a:ext cx="5456055" cy="755700"/>
          </a:xfrm>
        </p:spPr>
        <p:txBody>
          <a:bodyPr/>
          <a:lstStyle/>
          <a:p>
            <a:r>
              <a:rPr lang="es-ES" b="1" dirty="0">
                <a:solidFill>
                  <a:srgbClr val="0070C0"/>
                </a:solidFill>
              </a:rPr>
              <a:t>Pasos de la gestión documental</a:t>
            </a:r>
            <a:endParaRPr lang="es-CO" b="1" dirty="0">
              <a:solidFill>
                <a:srgbClr val="0070C0"/>
              </a:solidFill>
            </a:endParaRPr>
          </a:p>
        </p:txBody>
      </p:sp>
      <p:sp>
        <p:nvSpPr>
          <p:cNvPr id="3" name="Marcador de texto 2">
            <a:extLst>
              <a:ext uri="{FF2B5EF4-FFF2-40B4-BE49-F238E27FC236}">
                <a16:creationId xmlns="" xmlns:a16="http://schemas.microsoft.com/office/drawing/2014/main" id="{6E4EF112-0D76-4A19-886A-7F578008978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78942" y="1064112"/>
            <a:ext cx="8586116" cy="952258"/>
          </a:xfrm>
        </p:spPr>
        <p:txBody>
          <a:bodyPr/>
          <a:lstStyle/>
          <a:p>
            <a:pPr marL="152400" indent="0">
              <a:buNone/>
            </a:pPr>
            <a:r>
              <a:rPr lang="es-ES" sz="1400" dirty="0"/>
              <a:t>La gestión documental dentro de una empresa, exige en sí misma, regulación, control y planeación para llevar a cabo de manera eficaz todos los procesos administrativos.</a:t>
            </a:r>
          </a:p>
          <a:p>
            <a:pPr marL="152400" indent="0">
              <a:buNone/>
            </a:pPr>
            <a:endParaRPr lang="es-ES" sz="1400" dirty="0"/>
          </a:p>
          <a:p>
            <a:pPr marL="152400" indent="0" algn="just">
              <a:buNone/>
            </a:pPr>
            <a:r>
              <a:rPr lang="es-ES" sz="1400" dirty="0"/>
              <a:t>Los ocho pasos sucesivos que expondremos, a continuación, tienen como objetivo principal el crecimiento exponencial de las organizaciones, así como estrategias en pro de los mecanismos de gestión.</a:t>
            </a:r>
          </a:p>
          <a:p>
            <a:pPr marL="152400" indent="0" algn="just">
              <a:buNone/>
            </a:pPr>
            <a:endParaRPr lang="es-ES" sz="1400" dirty="0"/>
          </a:p>
          <a:p>
            <a:pPr marL="152400" indent="0" algn="just">
              <a:buNone/>
            </a:pPr>
            <a:r>
              <a:rPr lang="es-ES" sz="1400" b="1" dirty="0">
                <a:solidFill>
                  <a:srgbClr val="0070C0"/>
                </a:solidFill>
              </a:rPr>
              <a:t>PLANEACIÓN </a:t>
            </a:r>
          </a:p>
          <a:p>
            <a:pPr marL="152400" indent="0" algn="just">
              <a:buNone/>
            </a:pPr>
            <a:endParaRPr lang="es-ES" sz="1400" b="1" dirty="0">
              <a:solidFill>
                <a:srgbClr val="0070C0"/>
              </a:solidFill>
            </a:endParaRPr>
          </a:p>
          <a:p>
            <a:pPr marL="152400" indent="0">
              <a:buNone/>
            </a:pPr>
            <a:r>
              <a:rPr lang="es-ES" sz="1400" dirty="0"/>
              <a:t>La planeación está conformada por todas aquellas actividades administrativas que permiten la adecuada revisión y valoración de toda la información documental, teniendo en cuenta los siguientes elementos:</a:t>
            </a:r>
          </a:p>
          <a:p>
            <a:pPr marL="152400" indent="0">
              <a:buNone/>
            </a:pPr>
            <a:endParaRPr lang="es-ES" sz="1400" dirty="0"/>
          </a:p>
          <a:p>
            <a:r>
              <a:rPr lang="es-ES" sz="1400" dirty="0"/>
              <a:t>        El contexto legal</a:t>
            </a:r>
          </a:p>
          <a:p>
            <a:r>
              <a:rPr lang="es-ES" sz="1400" dirty="0"/>
              <a:t>        El contexto técnico</a:t>
            </a:r>
          </a:p>
          <a:p>
            <a:r>
              <a:rPr lang="es-ES" sz="1400" dirty="0"/>
              <a:t>        El contexto funcional de la empresa</a:t>
            </a:r>
          </a:p>
          <a:p>
            <a:pPr marL="152400" indent="0" algn="just">
              <a:buNone/>
            </a:pPr>
            <a:endParaRPr lang="es-CO" sz="1400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800945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texto 2">
            <a:extLst>
              <a:ext uri="{FF2B5EF4-FFF2-40B4-BE49-F238E27FC236}">
                <a16:creationId xmlns="" xmlns:a16="http://schemas.microsoft.com/office/drawing/2014/main" id="{05961773-1C98-4525-A503-DCB54BD8D72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644590" y="146954"/>
            <a:ext cx="6229779" cy="1341877"/>
          </a:xfrm>
        </p:spPr>
        <p:txBody>
          <a:bodyPr/>
          <a:lstStyle/>
          <a:p>
            <a:pPr marL="152400" indent="0">
              <a:buNone/>
            </a:pPr>
            <a:r>
              <a:rPr lang="es-ES" sz="1400" b="1" dirty="0">
                <a:solidFill>
                  <a:srgbClr val="0070C0"/>
                </a:solidFill>
              </a:rPr>
              <a:t>Producción </a:t>
            </a:r>
          </a:p>
          <a:p>
            <a:pPr marL="152400" indent="0">
              <a:buNone/>
            </a:pPr>
            <a:endParaRPr lang="es-ES" sz="1400" b="1" dirty="0">
              <a:solidFill>
                <a:srgbClr val="0070C0"/>
              </a:solidFill>
            </a:endParaRPr>
          </a:p>
          <a:p>
            <a:pPr marL="152400" indent="0">
              <a:buNone/>
            </a:pPr>
            <a:r>
              <a:rPr lang="es-ES" sz="1400" dirty="0">
                <a:solidFill>
                  <a:schemeClr val="tx1"/>
                </a:solidFill>
              </a:rPr>
              <a:t>En este paso se hace una evaluación exhaustiva de todos los documentos de la empresa, desde su creación, ingreso y categorización, sin olvidar su relevancia y funcionabilidad en todos los procesos administrativos.</a:t>
            </a:r>
          </a:p>
          <a:p>
            <a:pPr marL="152400" indent="0">
              <a:buNone/>
            </a:pPr>
            <a:endParaRPr lang="es-ES" sz="1400" dirty="0">
              <a:solidFill>
                <a:schemeClr val="tx1"/>
              </a:solidFill>
            </a:endParaRPr>
          </a:p>
          <a:p>
            <a:pPr marL="152400" indent="0">
              <a:buNone/>
            </a:pPr>
            <a:r>
              <a:rPr lang="es-ES" sz="1400" dirty="0">
                <a:solidFill>
                  <a:schemeClr val="tx1"/>
                </a:solidFill>
              </a:rPr>
              <a:t>De igual modo, en este paso debe revisarse en cada documento todo lo relacionado con: la creación, estructura, soportes, medios de tratamiento y la ejecución de tecnologías y de estrategias.</a:t>
            </a:r>
          </a:p>
          <a:p>
            <a:pPr marL="152400" indent="0">
              <a:buNone/>
            </a:pPr>
            <a:endParaRPr lang="es-ES" sz="1400" dirty="0">
              <a:solidFill>
                <a:schemeClr val="tx1"/>
              </a:solidFill>
            </a:endParaRPr>
          </a:p>
        </p:txBody>
      </p:sp>
      <p:pic>
        <p:nvPicPr>
          <p:cNvPr id="4098" name="Picture 2" descr="Planeación y Presupuesto Participativo | USPEC">
            <a:extLst>
              <a:ext uri="{FF2B5EF4-FFF2-40B4-BE49-F238E27FC236}">
                <a16:creationId xmlns="" xmlns:a16="http://schemas.microsoft.com/office/drawing/2014/main" id="{A78E748D-B8C9-42D7-974A-418D87DCD54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42301" y="2262554"/>
            <a:ext cx="2027037" cy="20251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CuadroTexto 3">
            <a:extLst>
              <a:ext uri="{FF2B5EF4-FFF2-40B4-BE49-F238E27FC236}">
                <a16:creationId xmlns="" xmlns:a16="http://schemas.microsoft.com/office/drawing/2014/main" id="{2DE472F5-A427-45BB-95FA-3594E3EB8A53}"/>
              </a:ext>
            </a:extLst>
          </p:cNvPr>
          <p:cNvSpPr txBox="1"/>
          <p:nvPr/>
        </p:nvSpPr>
        <p:spPr>
          <a:xfrm>
            <a:off x="457200" y="2262554"/>
            <a:ext cx="6185101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b="1" dirty="0">
                <a:solidFill>
                  <a:srgbClr val="0070C0"/>
                </a:solidFill>
              </a:rPr>
              <a:t>Gestión y trámite</a:t>
            </a:r>
            <a:endParaRPr lang="es-ES" dirty="0">
              <a:solidFill>
                <a:srgbClr val="0070C0"/>
              </a:solidFill>
            </a:endParaRPr>
          </a:p>
          <a:p>
            <a:r>
              <a:rPr lang="es-ES" dirty="0"/>
              <a:t>En este paso es de vital importancia el análisis de los documentos de manera integral, por ende, debemos prestar especial atención a su incidencia en los procesos internos y externos de la empresa, así como su funcionabilidad. </a:t>
            </a:r>
          </a:p>
          <a:p>
            <a:endParaRPr lang="es-ES" dirty="0"/>
          </a:p>
          <a:p>
            <a:r>
              <a:rPr lang="es-ES" dirty="0"/>
              <a:t>Con la implementación de este paso se busca identificar y controlar el verdadero propósito del documento y su intervención directa en los distintos procesos administrativos, legales, de consulta y de gestión empresarial.</a:t>
            </a:r>
          </a:p>
          <a:p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243671862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="" xmlns:a16="http://schemas.microsoft.com/office/drawing/2014/main" id="{566121D4-1E93-4618-AFAC-868981CBD9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1699" y="1069741"/>
            <a:ext cx="2808000" cy="264045"/>
          </a:xfrm>
        </p:spPr>
        <p:txBody>
          <a:bodyPr/>
          <a:lstStyle/>
          <a:p>
            <a:pPr algn="ctr"/>
            <a:r>
              <a:rPr lang="es-CO" sz="1600" b="1" dirty="0">
                <a:solidFill>
                  <a:srgbClr val="0070C0"/>
                </a:solidFill>
              </a:rPr>
              <a:t>Organización </a:t>
            </a:r>
          </a:p>
        </p:txBody>
      </p:sp>
      <p:sp>
        <p:nvSpPr>
          <p:cNvPr id="3" name="Marcador de texto 2">
            <a:extLst>
              <a:ext uri="{FF2B5EF4-FFF2-40B4-BE49-F238E27FC236}">
                <a16:creationId xmlns="" xmlns:a16="http://schemas.microsoft.com/office/drawing/2014/main" id="{A4AD5852-EEA8-43CB-8CBC-43C7E71F91F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00879" y="1271910"/>
            <a:ext cx="3029641" cy="2756138"/>
          </a:xfrm>
        </p:spPr>
        <p:txBody>
          <a:bodyPr/>
          <a:lstStyle/>
          <a:p>
            <a:pPr marL="152400" indent="0" algn="ctr">
              <a:buNone/>
            </a:pPr>
            <a:r>
              <a:rPr lang="es-ES" sz="1400" dirty="0"/>
              <a:t>Son todas las operaciones técnicas de gestión documental, en el que por medio de una revisión a fondo del documento se establece su categoría, serie documental, valorización, tiempo de almacenamiento, departamento al que pertenece y el tipo de archivo al que será designado. Lo anterior a fin de establecer ordenación y almacenamiento documental, con base en su ciclo de vida.</a:t>
            </a:r>
            <a:endParaRPr lang="es-CO" sz="1400" dirty="0"/>
          </a:p>
        </p:txBody>
      </p:sp>
      <p:sp>
        <p:nvSpPr>
          <p:cNvPr id="4" name="CuadroTexto 3"/>
          <p:cNvSpPr txBox="1"/>
          <p:nvPr/>
        </p:nvSpPr>
        <p:spPr>
          <a:xfrm>
            <a:off x="5503394" y="173487"/>
            <a:ext cx="156793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600" b="1" dirty="0">
                <a:solidFill>
                  <a:srgbClr val="0070C0"/>
                </a:solidFill>
              </a:rPr>
              <a:t>Transferencia</a:t>
            </a:r>
            <a:r>
              <a:rPr lang="es-ES" b="1" dirty="0">
                <a:solidFill>
                  <a:srgbClr val="0070C0"/>
                </a:solidFill>
              </a:rPr>
              <a:t> </a:t>
            </a:r>
            <a:endParaRPr lang="en-US" b="1" dirty="0">
              <a:solidFill>
                <a:srgbClr val="0070C0"/>
              </a:solidFill>
            </a:endParaRPr>
          </a:p>
        </p:txBody>
      </p:sp>
      <p:sp>
        <p:nvSpPr>
          <p:cNvPr id="5" name="CuadroTexto 4"/>
          <p:cNvSpPr txBox="1"/>
          <p:nvPr/>
        </p:nvSpPr>
        <p:spPr>
          <a:xfrm>
            <a:off x="3815729" y="512041"/>
            <a:ext cx="470950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dirty="0"/>
              <a:t>Políticas de transferencia de los documentos en su fase de archivo en donde se tienen en cuenta los formatos, migración, estructura, conservación y conversión, ceñidas a las tablas de valoración documental (TVD).</a:t>
            </a:r>
          </a:p>
          <a:p>
            <a:pPr algn="ctr"/>
            <a:r>
              <a:rPr lang="es-ES" dirty="0"/>
              <a:t> </a:t>
            </a:r>
          </a:p>
          <a:p>
            <a:endParaRPr lang="en-US" dirty="0"/>
          </a:p>
        </p:txBody>
      </p:sp>
      <p:sp>
        <p:nvSpPr>
          <p:cNvPr id="6" name="CuadroTexto 5"/>
          <p:cNvSpPr txBox="1"/>
          <p:nvPr/>
        </p:nvSpPr>
        <p:spPr>
          <a:xfrm>
            <a:off x="4771379" y="2083132"/>
            <a:ext cx="335509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600" b="1" dirty="0">
                <a:solidFill>
                  <a:srgbClr val="0070C0"/>
                </a:solidFill>
              </a:rPr>
              <a:t>Disposición de documentos</a:t>
            </a:r>
            <a:endParaRPr lang="en-US" sz="1600" b="1" dirty="0">
              <a:solidFill>
                <a:srgbClr val="0070C0"/>
              </a:solidFill>
            </a:endParaRPr>
          </a:p>
        </p:txBody>
      </p:sp>
      <p:sp>
        <p:nvSpPr>
          <p:cNvPr id="7" name="CuadroTexto 6"/>
          <p:cNvSpPr txBox="1"/>
          <p:nvPr/>
        </p:nvSpPr>
        <p:spPr>
          <a:xfrm>
            <a:off x="4125112" y="2421686"/>
            <a:ext cx="418699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dirty="0"/>
              <a:t>Se considera como todos los procesos de selección y valoración del documento, en pro de su conservación o eliminación; teniendo como base las </a:t>
            </a:r>
            <a:r>
              <a:rPr lang="es-ES" dirty="0">
                <a:hlinkClick r:id="rId2"/>
              </a:rPr>
              <a:t>t</a:t>
            </a:r>
            <a:r>
              <a:rPr lang="es-ES" dirty="0"/>
              <a:t>ablas de retención y valoración documental. Esto permite el seguimiento de todos los ciclos de vida de cada documento, a fin de darle su respectivo tratamiento, y de ser el caso, de establecer las pautas para llevar a cabo su eliminación y destrucción.</a:t>
            </a:r>
            <a:endParaRPr lang="en-US" dirty="0"/>
          </a:p>
        </p:txBody>
      </p:sp>
      <p:sp>
        <p:nvSpPr>
          <p:cNvPr id="8" name="Flecha derecha 7"/>
          <p:cNvSpPr/>
          <p:nvPr/>
        </p:nvSpPr>
        <p:spPr>
          <a:xfrm>
            <a:off x="3258429" y="1003777"/>
            <a:ext cx="529390" cy="330009"/>
          </a:xfrm>
          <a:prstGeom prst="rightArrow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lecha derecha 8"/>
          <p:cNvSpPr/>
          <p:nvPr/>
        </p:nvSpPr>
        <p:spPr>
          <a:xfrm rot="5400000">
            <a:off x="5953912" y="1583846"/>
            <a:ext cx="529390" cy="330009"/>
          </a:xfrm>
          <a:prstGeom prst="rightArrow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0332315"/>
      </p:ext>
    </p:extLst>
  </p:cSld>
  <p:clrMapOvr>
    <a:masterClrMapping/>
  </p:clrMapOvr>
</p:sld>
</file>

<file path=ppt/theme/theme1.xml><?xml version="1.0" encoding="utf-8"?>
<a:theme xmlns:a="http://schemas.openxmlformats.org/drawingml/2006/main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4583</TotalTime>
  <Words>1165</Words>
  <Application>Microsoft Office PowerPoint</Application>
  <PresentationFormat>Presentación en pantalla (16:9)</PresentationFormat>
  <Paragraphs>95</Paragraphs>
  <Slides>14</Slides>
  <Notes>2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14</vt:i4>
      </vt:variant>
    </vt:vector>
  </HeadingPairs>
  <TitlesOfParts>
    <vt:vector size="18" baseType="lpstr">
      <vt:lpstr>Arial</vt:lpstr>
      <vt:lpstr>Calibri</vt:lpstr>
      <vt:lpstr>Times New Roman</vt:lpstr>
      <vt:lpstr>Simple Light</vt:lpstr>
      <vt:lpstr>Presentación de PowerPoint</vt:lpstr>
      <vt:lpstr>Actividad 1. Acercamiento inicial a la organización documental y a los Archivos de Gestión</vt:lpstr>
      <vt:lpstr>Glosario inicial (Ley 594 del 2000 “Ley General de Archivos”.)</vt:lpstr>
      <vt:lpstr>Glosario inicial (Ley 594 del 2000 “Ley General de Archivos”.)</vt:lpstr>
      <vt:lpstr>Clases de archivo de la CDMB</vt:lpstr>
      <vt:lpstr>Principios archivísticos</vt:lpstr>
      <vt:lpstr>Pasos de la gestión documental</vt:lpstr>
      <vt:lpstr>Presentación de PowerPoint</vt:lpstr>
      <vt:lpstr>Organización </vt:lpstr>
      <vt:lpstr>Preservación a largo plazo</vt:lpstr>
      <vt:lpstr>¿Cómo se organiza un Archivo de Gestión?   </vt:lpstr>
      <vt:lpstr>Presentación de PowerPoint</vt:lpstr>
      <vt:lpstr>Ejercicio Práctico</vt:lpstr>
      <vt:lpstr>Presentación de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Mario</dc:creator>
  <cp:lastModifiedBy>Cuenta Microsoft</cp:lastModifiedBy>
  <cp:revision>229</cp:revision>
  <dcterms:modified xsi:type="dcterms:W3CDTF">2022-08-09T16:09:36Z</dcterms:modified>
</cp:coreProperties>
</file>